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55"/>
  </p:notesMasterIdLst>
  <p:sldIdLst>
    <p:sldId id="256" r:id="rId2"/>
    <p:sldId id="947" r:id="rId3"/>
    <p:sldId id="1024" r:id="rId4"/>
    <p:sldId id="762" r:id="rId5"/>
    <p:sldId id="471" r:id="rId6"/>
    <p:sldId id="763" r:id="rId7"/>
    <p:sldId id="1124" r:id="rId8"/>
    <p:sldId id="499" r:id="rId9"/>
    <p:sldId id="1110" r:id="rId10"/>
    <p:sldId id="1164" r:id="rId11"/>
    <p:sldId id="557" r:id="rId12"/>
    <p:sldId id="841" r:id="rId13"/>
    <p:sldId id="1025" r:id="rId14"/>
    <p:sldId id="667" r:id="rId15"/>
    <p:sldId id="681" r:id="rId16"/>
    <p:sldId id="668" r:id="rId17"/>
    <p:sldId id="1035" r:id="rId18"/>
    <p:sldId id="703" r:id="rId19"/>
    <p:sldId id="707" r:id="rId20"/>
    <p:sldId id="709" r:id="rId21"/>
    <p:sldId id="1125" r:id="rId22"/>
    <p:sldId id="1112" r:id="rId23"/>
    <p:sldId id="1162" r:id="rId24"/>
    <p:sldId id="1163" r:id="rId25"/>
    <p:sldId id="1038" r:id="rId26"/>
    <p:sldId id="739" r:id="rId27"/>
    <p:sldId id="584" r:id="rId28"/>
    <p:sldId id="509" r:id="rId29"/>
    <p:sldId id="662" r:id="rId30"/>
    <p:sldId id="578" r:id="rId31"/>
    <p:sldId id="510" r:id="rId32"/>
    <p:sldId id="663" r:id="rId33"/>
    <p:sldId id="549" r:id="rId34"/>
    <p:sldId id="577" r:id="rId35"/>
    <p:sldId id="997" r:id="rId36"/>
    <p:sldId id="998" r:id="rId37"/>
    <p:sldId id="572" r:id="rId38"/>
    <p:sldId id="598" r:id="rId39"/>
    <p:sldId id="1155" r:id="rId40"/>
    <p:sldId id="1039" r:id="rId41"/>
    <p:sldId id="551" r:id="rId42"/>
    <p:sldId id="869" r:id="rId43"/>
    <p:sldId id="1165" r:id="rId44"/>
    <p:sldId id="1036" r:id="rId45"/>
    <p:sldId id="591" r:id="rId46"/>
    <p:sldId id="590" r:id="rId47"/>
    <p:sldId id="588" r:id="rId48"/>
    <p:sldId id="589" r:id="rId49"/>
    <p:sldId id="639" r:id="rId50"/>
    <p:sldId id="592" r:id="rId51"/>
    <p:sldId id="594" r:id="rId52"/>
    <p:sldId id="593" r:id="rId53"/>
    <p:sldId id="596" r:id="rId54"/>
    <p:sldId id="597" r:id="rId55"/>
    <p:sldId id="720" r:id="rId56"/>
    <p:sldId id="750" r:id="rId57"/>
    <p:sldId id="582" r:id="rId58"/>
    <p:sldId id="747" r:id="rId59"/>
    <p:sldId id="1119" r:id="rId60"/>
    <p:sldId id="1156" r:id="rId61"/>
    <p:sldId id="1120" r:id="rId62"/>
    <p:sldId id="1090" r:id="rId63"/>
    <p:sldId id="1144" r:id="rId64"/>
    <p:sldId id="1131" r:id="rId65"/>
    <p:sldId id="1145" r:id="rId66"/>
    <p:sldId id="518" r:id="rId67"/>
    <p:sldId id="973" r:id="rId68"/>
    <p:sldId id="875" r:id="rId69"/>
    <p:sldId id="1166" r:id="rId70"/>
    <p:sldId id="1147" r:id="rId71"/>
    <p:sldId id="1146" r:id="rId72"/>
    <p:sldId id="970" r:id="rId73"/>
    <p:sldId id="897" r:id="rId74"/>
    <p:sldId id="1148" r:id="rId75"/>
    <p:sldId id="889" r:id="rId76"/>
    <p:sldId id="1167" r:id="rId77"/>
    <p:sldId id="1168" r:id="rId78"/>
    <p:sldId id="1170" r:id="rId79"/>
    <p:sldId id="1157" r:id="rId80"/>
    <p:sldId id="1158" r:id="rId81"/>
    <p:sldId id="1134" r:id="rId82"/>
    <p:sldId id="1159" r:id="rId83"/>
    <p:sldId id="1135" r:id="rId84"/>
    <p:sldId id="1160" r:id="rId85"/>
    <p:sldId id="1136" r:id="rId86"/>
    <p:sldId id="1171" r:id="rId87"/>
    <p:sldId id="1137" r:id="rId88"/>
    <p:sldId id="1117" r:id="rId89"/>
    <p:sldId id="1101" r:id="rId90"/>
    <p:sldId id="1138" r:id="rId91"/>
    <p:sldId id="1139" r:id="rId92"/>
    <p:sldId id="974" r:id="rId93"/>
    <p:sldId id="967" r:id="rId94"/>
    <p:sldId id="1001" r:id="rId95"/>
    <p:sldId id="927" r:id="rId96"/>
    <p:sldId id="928" r:id="rId97"/>
    <p:sldId id="1149" r:id="rId98"/>
    <p:sldId id="1093" r:id="rId99"/>
    <p:sldId id="1102" r:id="rId100"/>
    <p:sldId id="1113" r:id="rId101"/>
    <p:sldId id="1114" r:id="rId102"/>
    <p:sldId id="1044" r:id="rId103"/>
    <p:sldId id="1103" r:id="rId104"/>
    <p:sldId id="1140" r:id="rId105"/>
    <p:sldId id="1092" r:id="rId106"/>
    <p:sldId id="1091" r:id="rId107"/>
    <p:sldId id="1107" r:id="rId108"/>
    <p:sldId id="1109" r:id="rId109"/>
    <p:sldId id="1141" r:id="rId110"/>
    <p:sldId id="1142" r:id="rId111"/>
    <p:sldId id="959" r:id="rId112"/>
    <p:sldId id="952" r:id="rId113"/>
    <p:sldId id="953" r:id="rId114"/>
    <p:sldId id="955" r:id="rId115"/>
    <p:sldId id="988" r:id="rId116"/>
    <p:sldId id="985" r:id="rId117"/>
    <p:sldId id="986" r:id="rId118"/>
    <p:sldId id="1019" r:id="rId119"/>
    <p:sldId id="987" r:id="rId120"/>
    <p:sldId id="1003" r:id="rId121"/>
    <p:sldId id="989" r:id="rId122"/>
    <p:sldId id="993" r:id="rId123"/>
    <p:sldId id="1004" r:id="rId124"/>
    <p:sldId id="1005" r:id="rId125"/>
    <p:sldId id="730" r:id="rId126"/>
    <p:sldId id="844" r:id="rId127"/>
    <p:sldId id="729" r:id="rId128"/>
    <p:sldId id="1012" r:id="rId129"/>
    <p:sldId id="1013" r:id="rId130"/>
    <p:sldId id="1011" r:id="rId131"/>
    <p:sldId id="733" r:id="rId132"/>
    <p:sldId id="1015" r:id="rId133"/>
    <p:sldId id="1016" r:id="rId134"/>
    <p:sldId id="1017" r:id="rId135"/>
    <p:sldId id="1018" r:id="rId136"/>
    <p:sldId id="736" r:id="rId137"/>
    <p:sldId id="738" r:id="rId138"/>
    <p:sldId id="746" r:id="rId139"/>
    <p:sldId id="734" r:id="rId140"/>
    <p:sldId id="1007" r:id="rId141"/>
    <p:sldId id="1014" r:id="rId142"/>
    <p:sldId id="716" r:id="rId143"/>
    <p:sldId id="726" r:id="rId144"/>
    <p:sldId id="727" r:id="rId145"/>
    <p:sldId id="1006" r:id="rId146"/>
    <p:sldId id="723" r:id="rId147"/>
    <p:sldId id="717" r:id="rId148"/>
    <p:sldId id="1042" r:id="rId149"/>
    <p:sldId id="1026" r:id="rId150"/>
    <p:sldId id="1027" r:id="rId151"/>
    <p:sldId id="1040" r:id="rId152"/>
    <p:sldId id="1009" r:id="rId153"/>
    <p:sldId id="550" r:id="rId15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1024"/>
            <p14:sldId id="762"/>
            <p14:sldId id="471"/>
            <p14:sldId id="763"/>
            <p14:sldId id="1124"/>
            <p14:sldId id="499"/>
            <p14:sldId id="1110"/>
            <p14:sldId id="1164"/>
            <p14:sldId id="557"/>
            <p14:sldId id="841"/>
            <p14:sldId id="1025"/>
            <p14:sldId id="667"/>
            <p14:sldId id="681"/>
            <p14:sldId id="668"/>
            <p14:sldId id="1035"/>
            <p14:sldId id="703"/>
            <p14:sldId id="707"/>
            <p14:sldId id="709"/>
            <p14:sldId id="1125"/>
            <p14:sldId id="1112"/>
            <p14:sldId id="1162"/>
            <p14:sldId id="1163"/>
            <p14:sldId id="1038"/>
            <p14:sldId id="739"/>
            <p14:sldId id="584"/>
            <p14:sldId id="509"/>
            <p14:sldId id="662"/>
            <p14:sldId id="578"/>
            <p14:sldId id="510"/>
            <p14:sldId id="663"/>
            <p14:sldId id="549"/>
            <p14:sldId id="577"/>
            <p14:sldId id="997"/>
            <p14:sldId id="998"/>
            <p14:sldId id="572"/>
            <p14:sldId id="598"/>
            <p14:sldId id="1155"/>
            <p14:sldId id="1039"/>
            <p14:sldId id="551"/>
            <p14:sldId id="869"/>
            <p14:sldId id="1165"/>
            <p14:sldId id="1036"/>
            <p14:sldId id="591"/>
            <p14:sldId id="590"/>
            <p14:sldId id="588"/>
            <p14:sldId id="589"/>
            <p14:sldId id="639"/>
            <p14:sldId id="592"/>
            <p14:sldId id="594"/>
            <p14:sldId id="593"/>
            <p14:sldId id="596"/>
            <p14:sldId id="597"/>
            <p14:sldId id="720"/>
            <p14:sldId id="750"/>
            <p14:sldId id="582"/>
            <p14:sldId id="747"/>
            <p14:sldId id="1119"/>
            <p14:sldId id="1156"/>
            <p14:sldId id="1120"/>
            <p14:sldId id="1090"/>
            <p14:sldId id="1144"/>
            <p14:sldId id="1131"/>
            <p14:sldId id="1145"/>
            <p14:sldId id="518"/>
            <p14:sldId id="973"/>
            <p14:sldId id="875"/>
            <p14:sldId id="1166"/>
            <p14:sldId id="1147"/>
            <p14:sldId id="1146"/>
            <p14:sldId id="970"/>
            <p14:sldId id="897"/>
            <p14:sldId id="1148"/>
            <p14:sldId id="889"/>
            <p14:sldId id="1167"/>
            <p14:sldId id="1168"/>
            <p14:sldId id="1170"/>
            <p14:sldId id="1157"/>
            <p14:sldId id="1158"/>
            <p14:sldId id="1134"/>
            <p14:sldId id="1159"/>
            <p14:sldId id="1135"/>
            <p14:sldId id="1160"/>
            <p14:sldId id="1136"/>
            <p14:sldId id="1171"/>
            <p14:sldId id="1137"/>
            <p14:sldId id="1117"/>
            <p14:sldId id="1101"/>
            <p14:sldId id="1138"/>
            <p14:sldId id="1139"/>
            <p14:sldId id="974"/>
            <p14:sldId id="967"/>
            <p14:sldId id="1001"/>
            <p14:sldId id="927"/>
            <p14:sldId id="928"/>
            <p14:sldId id="1149"/>
            <p14:sldId id="1093"/>
            <p14:sldId id="1102"/>
            <p14:sldId id="1113"/>
            <p14:sldId id="1114"/>
            <p14:sldId id="1044"/>
            <p14:sldId id="1103"/>
            <p14:sldId id="1140"/>
            <p14:sldId id="1092"/>
            <p14:sldId id="1091"/>
            <p14:sldId id="1107"/>
            <p14:sldId id="1109"/>
            <p14:sldId id="1141"/>
            <p14:sldId id="1142"/>
            <p14:sldId id="959"/>
            <p14:sldId id="952"/>
            <p14:sldId id="953"/>
            <p14:sldId id="955"/>
            <p14:sldId id="988"/>
            <p14:sldId id="985"/>
            <p14:sldId id="986"/>
            <p14:sldId id="1019"/>
            <p14:sldId id="987"/>
            <p14:sldId id="1003"/>
            <p14:sldId id="989"/>
            <p14:sldId id="993"/>
            <p14:sldId id="1004"/>
            <p14:sldId id="1005"/>
            <p14:sldId id="730"/>
            <p14:sldId id="844"/>
            <p14:sldId id="729"/>
            <p14:sldId id="1012"/>
            <p14:sldId id="1013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007"/>
            <p14:sldId id="1014"/>
            <p14:sldId id="716"/>
            <p14:sldId id="726"/>
            <p14:sldId id="727"/>
            <p14:sldId id="1006"/>
            <p14:sldId id="723"/>
            <p14:sldId id="717"/>
            <p14:sldId id="1042"/>
            <p14:sldId id="1026"/>
            <p14:sldId id="1027"/>
            <p14:sldId id="1040"/>
            <p14:sldId id="1009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9FC9"/>
    <a:srgbClr val="025249"/>
    <a:srgbClr val="D4EBEA"/>
    <a:srgbClr val="5AB88F"/>
    <a:srgbClr val="9E60B8"/>
    <a:srgbClr val="EF7D1D"/>
    <a:srgbClr val="B58900"/>
    <a:srgbClr val="41719C"/>
    <a:srgbClr val="D6A08C"/>
    <a:srgbClr val="28A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23"/>
    <p:restoredTop sz="96853" autoAdjust="0"/>
  </p:normalViewPr>
  <p:slideViewPr>
    <p:cSldViewPr snapToGrid="0" snapToObjects="1">
      <p:cViewPr varScale="1">
        <p:scale>
          <a:sx n="140" d="100"/>
          <a:sy n="140" d="100"/>
        </p:scale>
        <p:origin x="200" y="6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tableStyles" Target="tableStyle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notesMaster" Target="notesMasters/notesMaster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presProps" Target="pres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3.tiff>
</file>

<file path=ppt/media/image24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22.11.21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0353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59920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189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82005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0224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0890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423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6614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59825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33570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8947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11/22/21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act.schule/api-summit-2021-graphql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enti.com/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raphql-java.com/" TargetMode="Externa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spring.io/spring-graphql/docs/current-SNAPSHOT/reference/html/" TargetMode="Externa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FFCF47CC-890B-E645-8BCB-C34C1F3ACE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4555"/>
          <a:stretch/>
        </p:blipFill>
        <p:spPr>
          <a:xfrm>
            <a:off x="11163" y="9992"/>
            <a:ext cx="9894838" cy="6852257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1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3" y="1252558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API </a:t>
            </a:r>
            <a:r>
              <a:rPr lang="de-DE" sz="1400" spc="80" dirty="0" err="1">
                <a:solidFill>
                  <a:srgbClr val="D4EBE9"/>
                </a:solidFill>
              </a:rPr>
              <a:t>Summit</a:t>
            </a:r>
            <a:r>
              <a:rPr lang="de-DE" sz="1400" spc="80" dirty="0">
                <a:solidFill>
                  <a:srgbClr val="D4EBE9"/>
                </a:solidFill>
              </a:rPr>
              <a:t> 2021 | 22. November 2021, Online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698375" y="5539680"/>
            <a:ext cx="6408103" cy="44374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 (PDF): </a:t>
            </a:r>
            <a:r>
              <a:rPr lang="de-DE" sz="2000" dirty="0">
                <a:solidFill>
                  <a:srgbClr val="36544F"/>
                </a:solidFill>
                <a:hlinkClick r:id="rId4"/>
              </a:rPr>
              <a:t>https://react.schule/api-summit-2021-graphql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922E6B-6F6A-9741-A27B-39C1859FC8E0}"/>
              </a:ext>
            </a:extLst>
          </p:cNvPr>
          <p:cNvSpPr/>
          <p:nvPr/>
        </p:nvSpPr>
        <p:spPr>
          <a:xfrm>
            <a:off x="620191" y="3580694"/>
            <a:ext cx="6197981" cy="95189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3200" b="1" dirty="0">
                <a:solidFill>
                  <a:srgbClr val="28A136"/>
                </a:solidFill>
                <a:latin typeface="Montserrat" charset="0"/>
              </a:rPr>
              <a:t>praktische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200" b="1" dirty="0">
                <a:solidFill>
                  <a:srgbClr val="9E60B8"/>
                </a:solidFill>
                <a:latin typeface="Montserrat" charset="0"/>
              </a:rPr>
              <a:t>Einführung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b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</a:br>
            <a:r>
              <a:rPr lang="de-DE" sz="28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am Beispiel Java</a:t>
            </a:r>
            <a:endParaRPr lang="de-DE" sz="32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IntelliJ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56244" y="5705094"/>
            <a:ext cx="37625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plugins.jetbrains.com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plugin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/8097-js-graphql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D104F2F4-C326-BF4F-B408-75193CE571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8472" y="574225"/>
            <a:ext cx="5569056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927714019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619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2117674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21011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Netflix</a:t>
            </a:r>
            <a:r>
              <a:rPr lang="de-DE" dirty="0"/>
              <a:t> DGS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59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Nextflix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Erste (open-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)-Version veröffentlicht im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Features, die es nicht in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dem Schema Java-Klassen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(Zusammenfügen verschiedener APIs zu einer)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schwer zu sagen, welches das „bessere“ Framework ist, und wie die beiden sich (gemeinsam) weiterentwickeln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289940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MicroProfile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Code-first: Schema wird aus Code abgeleitet („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Entities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 und „Components“)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in JPA das DB-Schema erzeugt werden kann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(im Gegensatz zum Schema-first-Ansatz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Aktuell 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Unterstützt u.a.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3D99287-906E-074A-B74D-41295ECC60C2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906237293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Aus POJOs wird das Schema abgeleitet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520142" y="2587065"/>
            <a:ext cx="90371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@Type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 </a:t>
            </a:r>
          </a:p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@Description("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Represents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a Beer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that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can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rated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")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Ignore</a:t>
            </a:r>
            <a:endParaRPr lang="de-DE" b="1" dirty="0">
              <a:solidFill>
                <a:srgbClr val="5493CB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  // nicht über API bereitstellen        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NonNull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587921676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MicroProfile</a:t>
            </a:r>
            <a:r>
              <a:rPr lang="de-DE" dirty="0"/>
              <a:t>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„Components“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DED2F83-7ACB-684F-895B-DB95D2001C34}"/>
              </a:ext>
            </a:extLst>
          </p:cNvPr>
          <p:cNvSpPr txBox="1"/>
          <p:nvPr/>
        </p:nvSpPr>
        <p:spPr>
          <a:xfrm>
            <a:off x="434404" y="1601053"/>
            <a:ext cx="903719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b="1" dirty="0" err="1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GraphQLApi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</a:p>
          <a:p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BeerApi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  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@Description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("Returns a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specific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identified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its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    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String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@Query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List&lt;Shop&gt; </a:t>
            </a:r>
            <a:r>
              <a:rPr lang="de-DE" dirty="0" err="1">
                <a:solidFill>
                  <a:srgbClr val="EB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b="1" dirty="0">
                <a:solidFill>
                  <a:srgbClr val="5493CB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@Source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327662167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Abschliessend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6451852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Abschließend: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949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3144168234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7152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Abschließend: Welches Framework soll ich denn nun nehmen?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Spring Welt: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Zukunft wird zeigen, welches „besser“ ist (könnte sein, dass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DGS ein Aufsatz für spring-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und weitere Features zur Verfügung stellt)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JEE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oder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HTTP Endpunkt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würde aber auch funktionieren)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616626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5DD774-2509-5245-BB14-65C80BD62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Review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338D356-7224-C14C-8DB4-537182D83643}"/>
              </a:ext>
            </a:extLst>
          </p:cNvPr>
          <p:cNvSpPr txBox="1"/>
          <p:nvPr/>
        </p:nvSpPr>
        <p:spPr>
          <a:xfrm>
            <a:off x="558801" y="592666"/>
            <a:ext cx="7528023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b="1" dirty="0">
                <a:solidFill>
                  <a:srgbClr val="EF7D1D"/>
                </a:solidFill>
                <a:latin typeface="Source Sans Pro" panose="020B0503030403020204" pitchFamily="34" charset="77"/>
              </a:rPr>
              <a:t>Zurück zu unserer Anwendung...</a:t>
            </a:r>
          </a:p>
          <a:p>
            <a:endParaRPr lang="de-DE" b="1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b="1" dirty="0">
                <a:solidFill>
                  <a:srgbClr val="025249"/>
                </a:solidFill>
                <a:latin typeface="Source Sans Pro" panose="020B0503030403020204" pitchFamily="34" charset="77"/>
              </a:rPr>
              <a:t>Welche möglichen Probleme kann es mit unserer API geben?</a:t>
            </a:r>
          </a:p>
          <a:p>
            <a:endParaRPr lang="de-DE" b="1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👉 Teil 1: Schema</a:t>
            </a:r>
          </a:p>
          <a:p>
            <a:endParaRPr lang="de-DE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👉 Teil 2: 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3352192996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614568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🤔 Welche Probleme könnten wir hiermit haben? Welche Features fehlen?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 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369632477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64665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🤔 Welche Probleme könnten wir hiermit haben? Welche Features fehlen?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605002D-D238-0B42-A269-7343929A5A05}"/>
              </a:ext>
            </a:extLst>
          </p:cNvPr>
          <p:cNvSpPr txBox="1"/>
          <p:nvPr/>
        </p:nvSpPr>
        <p:spPr>
          <a:xfrm>
            <a:off x="6112598" y="2506553"/>
            <a:ext cx="188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77"/>
              </a:rPr>
              <a:t>Paginierung? Sortierung?</a:t>
            </a:r>
          </a:p>
        </p:txBody>
      </p:sp>
    </p:spTree>
    <p:extLst>
      <p:ext uri="{BB962C8B-B14F-4D97-AF65-F5344CB8AC3E}">
        <p14:creationId xmlns:p14="http://schemas.microsoft.com/office/powerpoint/2010/main" val="220784562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622589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🤔 Welche Probleme könnten wir hiermit haben? Welche Features fehlen?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A00B5A2-8500-EA46-B5B9-173D6A959E08}"/>
              </a:ext>
            </a:extLst>
          </p:cNvPr>
          <p:cNvSpPr txBox="1"/>
          <p:nvPr/>
        </p:nvSpPr>
        <p:spPr>
          <a:xfrm>
            <a:off x="7479768" y="4322585"/>
            <a:ext cx="2201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77"/>
              </a:rPr>
              <a:t>Fehlerbehandlung?</a:t>
            </a:r>
          </a:p>
        </p:txBody>
      </p:sp>
    </p:spTree>
    <p:extLst>
      <p:ext uri="{BB962C8B-B14F-4D97-AF65-F5344CB8AC3E}">
        <p14:creationId xmlns:p14="http://schemas.microsoft.com/office/powerpoint/2010/main" val="329050613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Design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638632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 Schema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🤔 Welche Probleme könnten wir hiermit haben? Welche Features fehlen?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96140" y="2118391"/>
            <a:ext cx="6320984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highlight>
                  <a:srgbClr val="FFFF00"/>
                </a:highlight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A00B5A2-8500-EA46-B5B9-173D6A959E08}"/>
              </a:ext>
            </a:extLst>
          </p:cNvPr>
          <p:cNvSpPr txBox="1"/>
          <p:nvPr/>
        </p:nvSpPr>
        <p:spPr>
          <a:xfrm>
            <a:off x="7479768" y="4322585"/>
            <a:ext cx="2201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 SemiBold" panose="020B0503030403020204" pitchFamily="34" charset="77"/>
              </a:rPr>
              <a:t>Sicherheit?!</a:t>
            </a:r>
          </a:p>
        </p:txBody>
      </p:sp>
    </p:spTree>
    <p:extLst>
      <p:ext uri="{BB962C8B-B14F-4D97-AF65-F5344CB8AC3E}">
        <p14:creationId xmlns:p14="http://schemas.microsoft.com/office/powerpoint/2010/main" val="319796533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Seiten-basierte Paginierung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86852542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Data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453404" y="2000340"/>
            <a:ext cx="8209721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org.springframework.data.domain.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Inject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PageRequest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.of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page.getNumber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page.getTotalElements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page.hasNext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page.hasPrevious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page.getContent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325020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totalElements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hasNext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hasPrev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Boolean!</a:t>
            </a:r>
          </a:p>
          <a:p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853328421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24891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Paginierung, Sortierung, ...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Sortierung wäre analog über eigene Felder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=&gt; nicht mit der Mächtigkeit von SQL vergleichbar, bzw. muss selbst programmiert werden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Paginierung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B208C0D-03EF-5D43-9980-B8A514D3C276}"/>
              </a:ext>
            </a:extLst>
          </p:cNvPr>
          <p:cNvSpPr/>
          <p:nvPr/>
        </p:nvSpPr>
        <p:spPr>
          <a:xfrm>
            <a:off x="203199" y="3158186"/>
            <a:ext cx="4500537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asc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,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Direction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pageSize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!,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orderBy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BeerOrderCriteria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]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) 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BeerList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760676628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 über Security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A50C17-C267-7C42-AE0F-DD7612FA0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Security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Security: Absicherung des GraphQL Endpunkts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API kann nur verwendet werden, wenn angemeldet, z.B. bei nicht öffentlicher API sinnvoll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4C3FD1-C19D-054C-A000-F188C7FFBBCA}"/>
              </a:ext>
            </a:extLst>
          </p:cNvPr>
          <p:cNvSpPr/>
          <p:nvPr/>
        </p:nvSpPr>
        <p:spPr>
          <a:xfrm>
            <a:off x="1580643" y="3732425"/>
            <a:ext cx="8209721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Configuration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SecurityConfiguration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WebSecurityConfigurerAdapter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protected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void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configure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HttpSecurity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http)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throws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http.</a:t>
            </a:r>
            <a:r>
              <a:rPr lang="de-DE" sz="1400" b="1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authorizeRequests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antMatchers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</a:t>
            </a:r>
            <a:r>
              <a:rPr lang="de-DE" sz="1400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").</a:t>
            </a:r>
            <a:r>
              <a:rPr lang="de-DE" sz="14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authenticated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93925246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Security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Beispiel mit Spring Security: Absicherung Geschäftslogik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(Mit JEE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ähnlich)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696279" y="2911655"/>
            <a:ext cx="8209721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@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"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isAuthenticated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 &amp;&amp; #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newRating.userId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authentication.principal.id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</a:t>
            </a:r>
          </a:p>
          <a:p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80108" y="3429000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Rating!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912676159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 über Security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Fehler landet im '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'-Objekt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Customization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möglich)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Security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81A909D-7761-B344-BE22-618AEB869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193" y="3020383"/>
            <a:ext cx="8586339" cy="3027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9683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(Technische) Fehler landen 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Fachliche Fehler können auch im fachlichen Error-Objekt untergebracht werden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</p:spTree>
    <p:extLst>
      <p:ext uri="{BB962C8B-B14F-4D97-AF65-F5344CB8AC3E}">
        <p14:creationId xmlns:p14="http://schemas.microsoft.com/office/powerpoint/2010/main" val="2506045614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(Technische) Fehler landen 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errors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Fachliche Fehler können auch im fachlichen Error-Objekt untergebracht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Validierungsfehler auf Server-seite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Error Handling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AFC0752-0CFC-5742-BF48-85A7D8153EA9}"/>
              </a:ext>
            </a:extLst>
          </p:cNvPr>
          <p:cNvSpPr/>
          <p:nvPr/>
        </p:nvSpPr>
        <p:spPr>
          <a:xfrm>
            <a:off x="1478085" y="3543300"/>
            <a:ext cx="4953000" cy="127727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Rating!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EF57458-2B19-BE4B-9067-9EB8023106F7}"/>
              </a:ext>
            </a:extLst>
          </p:cNvPr>
          <p:cNvSpPr/>
          <p:nvPr/>
        </p:nvSpPr>
        <p:spPr>
          <a:xfrm>
            <a:off x="5055577" y="3543300"/>
            <a:ext cx="4953000" cy="29700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endParaRPr lang="de-DE" sz="11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sz="11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AddRatingResult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AddRatingResult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Rating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!]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ValidationError</a:t>
            </a:r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msg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1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00" dirty="0"/>
          </a:p>
        </p:txBody>
      </p:sp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75771FC2-F845-6F4A-BF99-408CF7015B87}"/>
              </a:ext>
            </a:extLst>
          </p:cNvPr>
          <p:cNvCxnSpPr/>
          <p:nvPr/>
        </p:nvCxnSpPr>
        <p:spPr>
          <a:xfrm>
            <a:off x="3525716" y="4018085"/>
            <a:ext cx="130126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870930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könnte es in der bestehenden Implementierung für Probleme geben?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Zur Erinnerung ein Ausschnitt aus unserer "Architektur":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8C1E9C2-4F98-054D-8CE4-2E0CB073D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484" y="4428038"/>
            <a:ext cx="5305031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3704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Achtung!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Optimierungen immer </a:t>
            </a:r>
            <a:r>
              <a:rPr lang="de-DE" sz="2400" b="1" i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-Case-spezifisch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Exkurs: Optimierungen</a:t>
            </a:r>
          </a:p>
        </p:txBody>
      </p:sp>
    </p:spTree>
    <p:extLst>
      <p:ext uri="{BB962C8B-B14F-4D97-AF65-F5344CB8AC3E}">
        <p14:creationId xmlns:p14="http://schemas.microsoft.com/office/powerpoint/2010/main" val="137994966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3863958" cy="11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"S1")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121368070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3863958" cy="11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"S1")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E9CE7B7-F0B6-5B4F-94E0-1C34F7BD6A5A}"/>
              </a:ext>
            </a:extLst>
          </p:cNvPr>
          <p:cNvSpPr/>
          <p:nvPr/>
        </p:nvSpPr>
        <p:spPr>
          <a:xfrm>
            <a:off x="4461934" y="2383643"/>
            <a:ext cx="4953000" cy="155734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werden nacheinander ermittelt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was passiert, wenn das lange dauert?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@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slowdown</a:t>
            </a:r>
            <a:endParaRPr lang="de-DE" sz="1600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558DB9AB-D057-7D40-8C3A-1E16D23BB0AB}"/>
              </a:ext>
            </a:extLst>
          </p:cNvPr>
          <p:cNvSpPr txBox="1"/>
          <p:nvPr/>
        </p:nvSpPr>
        <p:spPr>
          <a:xfrm>
            <a:off x="4544568" y="3617826"/>
            <a:ext cx="2454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CA9FC9"/>
                </a:solidFill>
              </a:rPr>
              <a:t>🕵️ </a:t>
            </a:r>
            <a:r>
              <a:rPr lang="de-DE" sz="1200" dirty="0" err="1">
                <a:solidFill>
                  <a:srgbClr val="CA9FC9"/>
                </a:solidFill>
              </a:rPr>
              <a:t>GraphQLEndpointConfiguration</a:t>
            </a:r>
            <a:r>
              <a:rPr lang="de-DE" sz="1200" dirty="0">
                <a:solidFill>
                  <a:srgbClr val="CA9FC9"/>
                </a:solidFill>
              </a:rPr>
              <a:t> </a:t>
            </a:r>
          </a:p>
          <a:p>
            <a:r>
              <a:rPr lang="de-DE" sz="1200" dirty="0">
                <a:solidFill>
                  <a:srgbClr val="CA9FC9"/>
                </a:solidFill>
              </a:rPr>
              <a:t>    „</a:t>
            </a:r>
            <a:r>
              <a:rPr lang="de-DE" sz="1200" dirty="0" err="1">
                <a:solidFill>
                  <a:srgbClr val="CA9FC9"/>
                </a:solidFill>
              </a:rPr>
              <a:t>withInstrumentation</a:t>
            </a:r>
            <a:r>
              <a:rPr lang="de-DE" sz="1200" dirty="0">
                <a:solidFill>
                  <a:srgbClr val="CA9FC9"/>
                </a:solidFill>
              </a:rPr>
              <a:t>“ hinzufügen</a:t>
            </a:r>
          </a:p>
        </p:txBody>
      </p:sp>
    </p:spTree>
    <p:extLst>
      <p:ext uri="{BB962C8B-B14F-4D97-AF65-F5344CB8AC3E}">
        <p14:creationId xmlns:p14="http://schemas.microsoft.com/office/powerpoint/2010/main" val="4224659798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Asynchrone Ausführung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3863958" cy="11893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"S1") {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E9CE7B7-F0B6-5B4F-94E0-1C34F7BD6A5A}"/>
              </a:ext>
            </a:extLst>
          </p:cNvPr>
          <p:cNvSpPr/>
          <p:nvPr/>
        </p:nvSpPr>
        <p:spPr>
          <a:xfrm>
            <a:off x="4461934" y="2383643"/>
            <a:ext cx="4953000" cy="185281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können asynchron ausgeführt werden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Dazu liefern sie 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</a:t>
            </a:r>
          </a:p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Dann werden alle DF einer "Ebene" parallel ausgeführt</a:t>
            </a:r>
          </a:p>
          <a:p>
            <a:pPr>
              <a:lnSpc>
                <a:spcPct val="120000"/>
              </a:lnSpc>
            </a:pP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F99D956-4D5C-4F47-B386-C7D9C786656B}"/>
              </a:ext>
            </a:extLst>
          </p:cNvPr>
          <p:cNvSpPr/>
          <p:nvPr/>
        </p:nvSpPr>
        <p:spPr>
          <a:xfrm>
            <a:off x="4461934" y="423645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AsyncDataFetcher.async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beerRepository.getBeer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3F90C26-C014-F143-8B19-421B8421A72C}"/>
              </a:ext>
            </a:extLst>
          </p:cNvPr>
          <p:cNvSpPr/>
          <p:nvPr/>
        </p:nvSpPr>
        <p:spPr>
          <a:xfrm>
            <a:off x="4517756" y="5436787"/>
            <a:ext cx="1210588" cy="410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@</a:t>
            </a:r>
            <a:r>
              <a:rPr lang="de-DE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async</a:t>
            </a:r>
            <a:endParaRPr lang="de-DE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89518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Beer </a:t>
            </a:r>
            <a:r>
              <a:rPr lang="de-DE" dirty="0" err="1"/>
              <a:t>Advisor</a:t>
            </a:r>
            <a:r>
              <a:rPr lang="de-DE" dirty="0"/>
              <a:t>: </a:t>
            </a:r>
            <a:r>
              <a:rPr lang="de-DE" b="0" dirty="0">
                <a:solidFill>
                  <a:srgbClr val="025249"/>
                </a:solidFill>
              </a:rPr>
              <a:t>Wie könnte dafür eine </a:t>
            </a:r>
            <a:r>
              <a:rPr lang="de-DE" dirty="0">
                <a:solidFill>
                  <a:srgbClr val="025249"/>
                </a:solidFill>
              </a:rPr>
              <a:t>REST-API</a:t>
            </a:r>
            <a:r>
              <a:rPr lang="de-DE" b="0" dirty="0">
                <a:solidFill>
                  <a:srgbClr val="025249"/>
                </a:solidFill>
              </a:rPr>
              <a:t> aussehen? 🤔</a:t>
            </a:r>
          </a:p>
          <a:p>
            <a:pPr marL="0" indent="0">
              <a:buNone/>
            </a:pPr>
            <a:endParaRPr lang="de-DE" dirty="0"/>
          </a:p>
          <a:p>
            <a:endParaRPr lang="de-DE" sz="1800" b="0" dirty="0">
              <a:solidFill>
                <a:srgbClr val="025249"/>
              </a:solidFill>
            </a:endParaRPr>
          </a:p>
          <a:p>
            <a:endParaRPr lang="de-DE" sz="1800" b="0" dirty="0">
              <a:solidFill>
                <a:srgbClr val="025249"/>
              </a:solidFill>
            </a:endParaRPr>
          </a:p>
          <a:p>
            <a:endParaRPr lang="de-DE" sz="1800" b="0" dirty="0">
              <a:solidFill>
                <a:srgbClr val="025249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4B89EC2-8E53-3B42-981A-C236F7165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722" y="1652208"/>
            <a:ext cx="7433389" cy="240649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7E7F33E5-F5AE-984F-BE77-366A6FB16B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722" y="4058701"/>
            <a:ext cx="3394150" cy="273800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82E6DD8-8B6F-3042-99CC-D6FA1EFAD2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1416" y="4058701"/>
            <a:ext cx="3134695" cy="266360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0B87473-A950-7F48-8A22-BA75233B2E7A}"/>
              </a:ext>
            </a:extLst>
          </p:cNvPr>
          <p:cNvSpPr txBox="1"/>
          <p:nvPr/>
        </p:nvSpPr>
        <p:spPr>
          <a:xfrm>
            <a:off x="7926622" y="1231630"/>
            <a:ext cx="8070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CA9FC9"/>
                </a:solidFill>
              </a:rPr>
              <a:t>🕵️ Miro-Board-Link</a:t>
            </a:r>
          </a:p>
        </p:txBody>
      </p:sp>
    </p:spTree>
    <p:extLst>
      <p:ext uri="{BB962C8B-B14F-4D97-AF65-F5344CB8AC3E}">
        <p14:creationId xmlns:p14="http://schemas.microsoft.com/office/powerpoint/2010/main" val="1353533274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2966008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99" y="2609850"/>
            <a:ext cx="5305031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3230034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714872" y="2529090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8076259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3062260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i="1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945397" y="2811373"/>
            <a:ext cx="867905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0925259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949966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964714" y="6320859"/>
            <a:ext cx="13404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6768454" y="6114661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1076599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966008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816350" y="6459359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4054198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154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3230034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5" y="2451835"/>
            <a:ext cx="3142471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6188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verzögert das eigentliche Laden der Daten, bis </a:t>
            </a:r>
            <a:r>
              <a:rPr lang="de-DE" sz="1600" b="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16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authorFetcher</a:t>
            </a:r>
            <a:r>
              <a:rPr lang="de-DE" sz="16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wurden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3230034" cy="25897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"B3")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816350" y="6360476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37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227734" y="5533176"/>
            <a:ext cx="5591595" cy="7341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  <a:endParaRPr lang="de-DE" b="0" dirty="0">
              <a:solidFill>
                <a:srgbClr val="5493CB"/>
              </a:solidFill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7" name="Grafik 6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0D73D6C0-7969-4249-86C1-BB7A6D4BD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87345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C210612-D728-914D-8513-D3AFCD568E13}"/>
              </a:ext>
            </a:extLst>
          </p:cNvPr>
          <p:cNvSpPr/>
          <p:nvPr/>
        </p:nvSpPr>
        <p:spPr>
          <a:xfrm>
            <a:off x="4141178" y="4370497"/>
            <a:ext cx="4953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useDataLoader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BA7FE40-FC20-5F46-9D3C-863F351FCB6D}"/>
              </a:ext>
            </a:extLst>
          </p:cNvPr>
          <p:cNvSpPr/>
          <p:nvPr/>
        </p:nvSpPr>
        <p:spPr>
          <a:xfrm>
            <a:off x="4141178" y="1475054"/>
            <a:ext cx="4953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A10DBBF-F1A5-7240-A17F-A4A193564E28}"/>
              </a:ext>
            </a:extLst>
          </p:cNvPr>
          <p:cNvSpPr/>
          <p:nvPr/>
        </p:nvSpPr>
        <p:spPr>
          <a:xfrm>
            <a:off x="203199" y="156445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Ohne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Logs!)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412B92F-EAB4-6B4F-874B-A19DD56BE4AD}"/>
              </a:ext>
            </a:extLst>
          </p:cNvPr>
          <p:cNvSpPr/>
          <p:nvPr/>
        </p:nvSpPr>
        <p:spPr>
          <a:xfrm>
            <a:off x="355599" y="4370497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Logs!)</a:t>
            </a:r>
          </a:p>
        </p:txBody>
      </p:sp>
    </p:spTree>
    <p:extLst>
      <p:ext uri="{BB962C8B-B14F-4D97-AF65-F5344CB8AC3E}">
        <p14:creationId xmlns:p14="http://schemas.microsoft.com/office/powerpoint/2010/main" val="125942049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1+n-Problem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4C210612-D728-914D-8513-D3AFCD568E13}"/>
              </a:ext>
            </a:extLst>
          </p:cNvPr>
          <p:cNvSpPr/>
          <p:nvPr/>
        </p:nvSpPr>
        <p:spPr>
          <a:xfrm>
            <a:off x="4141178" y="4370497"/>
            <a:ext cx="4953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useDataLoader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DBA7FE40-FC20-5F46-9D3C-863F351FCB6D}"/>
              </a:ext>
            </a:extLst>
          </p:cNvPr>
          <p:cNvSpPr/>
          <p:nvPr/>
        </p:nvSpPr>
        <p:spPr>
          <a:xfrm>
            <a:off x="4141178" y="1475054"/>
            <a:ext cx="4953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5A10DBBF-F1A5-7240-A17F-A4A193564E28}"/>
              </a:ext>
            </a:extLst>
          </p:cNvPr>
          <p:cNvSpPr/>
          <p:nvPr/>
        </p:nvSpPr>
        <p:spPr>
          <a:xfrm>
            <a:off x="203199" y="156445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Ohne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Logs!)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1412B92F-EAB4-6B4F-874B-A19DD56BE4AD}"/>
              </a:ext>
            </a:extLst>
          </p:cNvPr>
          <p:cNvSpPr/>
          <p:nvPr/>
        </p:nvSpPr>
        <p:spPr>
          <a:xfrm>
            <a:off x="355599" y="4370497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Logs!)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FE2AD06-61B9-6C45-B76C-1B215277AC07}"/>
              </a:ext>
            </a:extLst>
          </p:cNvPr>
          <p:cNvSpPr/>
          <p:nvPr/>
        </p:nvSpPr>
        <p:spPr>
          <a:xfrm>
            <a:off x="6283701" y="5568878"/>
            <a:ext cx="4953000" cy="69326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Im "richtigen" Leben würdet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ihr das natürlich immer</a:t>
            </a:r>
          </a:p>
          <a:p>
            <a:pPr>
              <a:lnSpc>
                <a:spcPct val="120000"/>
              </a:lnSpc>
            </a:pPr>
            <a:r>
              <a:rPr lang="de-DE" sz="1100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einschalten (ohne Direktive)</a:t>
            </a:r>
          </a:p>
        </p:txBody>
      </p:sp>
      <p:cxnSp>
        <p:nvCxnSpPr>
          <p:cNvPr id="3" name="Gerade Verbindung 2">
            <a:extLst>
              <a:ext uri="{FF2B5EF4-FFF2-40B4-BE49-F238E27FC236}">
                <a16:creationId xmlns:a16="http://schemas.microsoft.com/office/drawing/2014/main" id="{59C9942C-4432-F44A-8CFE-E179C880033C}"/>
              </a:ext>
            </a:extLst>
          </p:cNvPr>
          <p:cNvCxnSpPr/>
          <p:nvPr/>
        </p:nvCxnSpPr>
        <p:spPr>
          <a:xfrm flipH="1" flipV="1">
            <a:off x="6617678" y="5323668"/>
            <a:ext cx="449549" cy="170213"/>
          </a:xfrm>
          <a:prstGeom prst="line">
            <a:avLst/>
          </a:prstGeom>
          <a:ln>
            <a:solidFill>
              <a:srgbClr val="B589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428308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7647"/>
          <a:stretch/>
        </p:blipFill>
        <p:spPr>
          <a:xfrm>
            <a:off x="203199" y="4410438"/>
            <a:ext cx="31305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67172BB-3A51-7A4C-A548-0FC306443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853CFC3-34CD-164F-A511-0FFFB075180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B6A0E263-A516-094D-81C2-4AA206275AC8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9501408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079"/>
          <a:stretch/>
        </p:blipFill>
        <p:spPr>
          <a:xfrm>
            <a:off x="203199" y="4410438"/>
            <a:ext cx="6572251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8A634B29-91B3-864C-A0AB-8E87A19B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619DF34-98E1-804C-A6A5-681015698D09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551E6C47-9D8C-2743-B86C-75D490D35D5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7768896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E39BC95-6C55-324F-AAB3-33BBBF441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E2F79932-5456-3841-9393-D68C2D0B92DF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CBD875ED-F235-F147-BCB1-3115F102664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229891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4742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Problem: optimaler Datenbankzugriff (Beispiel: JPA/JOINs)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nur zur Laufzeit ermittelbar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möglichst auf oberstem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entscheiden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EE989C2-D17D-EF4D-AD0F-CB1B05315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99" y="4410438"/>
            <a:ext cx="9676344" cy="1853218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E009EE67-663D-0442-B8AC-27E4F53C3BBB}"/>
              </a:ext>
            </a:extLst>
          </p:cNvPr>
          <p:cNvSpPr txBox="1"/>
          <p:nvPr/>
        </p:nvSpPr>
        <p:spPr>
          <a:xfrm>
            <a:off x="292100" y="2734242"/>
            <a:ext cx="10214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86713BEB-A3FE-414F-BAC1-8CE42E489D52}"/>
              </a:ext>
            </a:extLst>
          </p:cNvPr>
          <p:cNvSpPr txBox="1"/>
          <p:nvPr/>
        </p:nvSpPr>
        <p:spPr>
          <a:xfrm>
            <a:off x="3795889" y="2734241"/>
            <a:ext cx="120738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EB30055-95BF-A54D-98B6-ABAE60F2C4D7}"/>
              </a:ext>
            </a:extLst>
          </p:cNvPr>
          <p:cNvSpPr txBox="1"/>
          <p:nvPr/>
        </p:nvSpPr>
        <p:spPr>
          <a:xfrm>
            <a:off x="7312027" y="2734241"/>
            <a:ext cx="120738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200" dirty="0">
              <a:solidFill>
                <a:srgbClr val="5AB88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D6A08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D6A08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2BEB6849-A1E2-5F4F-A5C2-C3B9BEE30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ED4BCE5-A370-894F-AAE0-9A4AD39DB238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8B7B5EA0-804E-6348-AA66-EC6A9D9B2FEB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052525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Ratings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// Shops wurden abgefragt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1C526FC7-52EC-E14C-AB56-87E4FA44D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5141356-D8EB-7D45-B111-5DF18F5EF9E3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29DC90F-E5C1-914D-AF39-37FE9EE3A082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435072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SelectionSet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enthält alle abgefragten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genutzt werden, um Zugriffe auf Datenbank zu optimieren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592666" y="2877285"/>
            <a:ext cx="9122834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DataFetchingFieldSelectionSet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FB8E2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selection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environment.getSelectionSet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entityManager.createEntityGraph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if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400" dirty="0" err="1">
                <a:solidFill>
                  <a:srgbClr val="FB8E2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selection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.contains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.addSubgraph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entityGraph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F65D3479-AF40-3948-A7F4-29671F79015B}"/>
              </a:ext>
            </a:extLst>
          </p:cNvPr>
          <p:cNvSpPr/>
          <p:nvPr/>
        </p:nvSpPr>
        <p:spPr>
          <a:xfrm>
            <a:off x="592666" y="2542312"/>
            <a:ext cx="2792752" cy="401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b="1" u="sng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JPA </a:t>
            </a:r>
            <a:r>
              <a:rPr lang="de-DE" b="1" u="sng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EntityGraph</a:t>
            </a:r>
            <a:endParaRPr lang="de-DE" b="1" u="sng" dirty="0">
              <a:solidFill>
                <a:srgbClr val="9E60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07F89B79-59D5-E242-94A4-774D52175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A6E41E8-F36A-754A-AC12-EE42DA2E5D51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96762B7E-9D20-4E41-BBF6-CD7111423576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Exkurs: Optimierungen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750429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GraphQL – Heilsbringer oder Teufelszeug?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714511" y="2636022"/>
            <a:ext cx="847700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Zusammenfassung</a:t>
            </a:r>
            <a:endParaRPr lang="de-DE" sz="1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524201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314ED2-C9D5-B043-9170-92452C6B6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2B74332-FB39-A541-8B1B-4302C5BC42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18" t="12402" r="1799" b="3042"/>
          <a:stretch/>
        </p:blipFill>
        <p:spPr>
          <a:xfrm>
            <a:off x="1844842" y="874295"/>
            <a:ext cx="6424863" cy="4812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6875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9" name="Grafik 8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235E5C04-3860-F344-9844-5566513DA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68479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623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Ersetzt weder Backend noch Datenbank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 definieren eine API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Aus dieser API können sich Clients bedienen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GraphQL !=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SQL, keine "vollständige" Query-Sprache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z.B. keine Sortierung, keine (beliebigen)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Joins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keine Datenbank!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336544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...aber, wenn man unbedingt möchte: GraphQL für Datenbanken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als ORM Ersatz (JavaScript, Go):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Node.JS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www.graphile.org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postgraphile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hasura.io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613502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Erfordert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GraphQL können zusammen eingesetzt werden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Für APIs, die von anderen verwendet werden sollen, vielleicht noch nicht richtig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Bibliotheken und Frameworks für viele Sprachen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Prototyp zum Ausprobieren in der Regel schnell gebaut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Empfehlung: ausprobieren und weitere Entwicklung verfolgen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540284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72598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736170" y="4097864"/>
            <a:ext cx="8896294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-java-talk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</a:t>
            </a:r>
            <a:r>
              <a:rPr lang="de-DE" sz="2400" b="1" dirty="0">
                <a:solidFill>
                  <a:srgbClr val="41719C"/>
                </a:solidFill>
              </a:rPr>
              <a:t> https://</a:t>
            </a:r>
            <a:r>
              <a:rPr lang="de-DE" sz="2400" b="1" dirty="0" err="1">
                <a:solidFill>
                  <a:srgbClr val="41719C"/>
                </a:solidFill>
              </a:rPr>
              <a:t>react.schule</a:t>
            </a:r>
            <a:r>
              <a:rPr lang="de-DE" sz="2400" b="1" dirty="0">
                <a:solidFill>
                  <a:srgbClr val="41719C"/>
                </a:solidFill>
              </a:rPr>
              <a:t>/api-summit-2021-graphql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C3885C0-79E4-064F-B6DE-9D3ED24B1FF4}"/>
              </a:ext>
            </a:extLst>
          </p:cNvPr>
          <p:cNvSpPr/>
          <p:nvPr/>
        </p:nvSpPr>
        <p:spPr>
          <a:xfrm rot="16200000">
            <a:off x="7385284" y="1116519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8F175BA9-F053-E349-BC04-B14006773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4648" y="438027"/>
            <a:ext cx="1137816" cy="165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604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vereinfacht: Der </a:t>
            </a:r>
            <a:r>
              <a:rPr lang="de-DE" sz="1800" b="0" dirty="0">
                <a:solidFill>
                  <a:srgbClr val="9E60B8"/>
                </a:solidFill>
              </a:rPr>
              <a:t>Autor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7B98F"/>
                </a:solidFill>
              </a:rPr>
              <a:t>Ratings</a:t>
            </a:r>
            <a:r>
              <a:rPr lang="de-DE" sz="1800" b="0" dirty="0">
                <a:solidFill>
                  <a:srgbClr val="36544F"/>
                </a:solidFill>
              </a:rPr>
              <a:t> eines bestimmten </a:t>
            </a:r>
            <a:r>
              <a:rPr lang="de-DE" sz="1800" b="0" dirty="0">
                <a:solidFill>
                  <a:srgbClr val="5493CB"/>
                </a:solidFill>
              </a:rPr>
              <a:t>Biers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Ebenfalls vereinfacht: es kommt immer ein ganzes Objekt zurück</a:t>
            </a:r>
          </a:p>
          <a:p>
            <a:endParaRPr lang="de-DE" b="0" dirty="0">
              <a:solidFill>
                <a:srgbClr val="36544F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pic>
        <p:nvPicPr>
          <p:cNvPr id="12" name="Grafik 11" descr="Ein Bild, das drinnen, Monitor, Computer, Bildschirm enthält.&#10;&#10;Automatisch generierte Beschreibung">
            <a:extLst>
              <a:ext uri="{FF2B5EF4-FFF2-40B4-BE49-F238E27FC236}">
                <a16:creationId xmlns:a16="http://schemas.microsoft.com/office/drawing/2014/main" id="{7EA77AE6-8C3F-3A4E-A721-939C11542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2278" y="3085370"/>
            <a:ext cx="7541443" cy="230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031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0F551FF-1BA4-4C4A-8003-34A85EF2E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6522D-2326-F34A-91E7-38A0AF17E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67246"/>
            <a:ext cx="3900077" cy="4487438"/>
          </a:xfrm>
          <a:prstGeom prst="rect">
            <a:avLst/>
          </a:prstGeom>
        </p:spPr>
      </p:pic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436201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averageStars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98372" y="2990626"/>
            <a:ext cx="2312894" cy="102034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270542" y="1406354"/>
            <a:ext cx="740153" cy="570626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44D4F918-1259-E64C-88BB-A66F3A9EF156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64212127-EB5B-DE4F-9E4C-6BAA895CD275}"/>
              </a:ext>
            </a:extLst>
          </p:cNvPr>
          <p:cNvSpPr/>
          <p:nvPr/>
        </p:nvSpPr>
        <p:spPr>
          <a:xfrm>
            <a:off x="8318984" y="1232371"/>
            <a:ext cx="740153" cy="108682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121523"/>
            <a:ext cx="740153" cy="9666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97087D29-17E9-B741-85BA-A1EBD251C1E9}"/>
              </a:ext>
            </a:extLst>
          </p:cNvPr>
          <p:cNvSpPr/>
          <p:nvPr/>
        </p:nvSpPr>
        <p:spPr>
          <a:xfrm>
            <a:off x="8303485" y="5539058"/>
            <a:ext cx="740153" cy="8541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>
            <a:off x="8265300" y="3263596"/>
            <a:ext cx="740153" cy="132127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22426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5D8D7F4B-D5E6-7A44-AF92-DD7D4FBDB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49CC76B9-2F8D-274C-B32C-A6A982D73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1362" y="1770125"/>
            <a:ext cx="3900077" cy="448743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067" y="3429000"/>
            <a:ext cx="436201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"B1"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4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stars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comment</a:t>
            </a:r>
            <a:endParaRPr lang="de-DE" sz="1400" b="1" dirty="0">
              <a:solidFill>
                <a:srgbClr val="5AB88F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</a:t>
            </a:r>
            <a:r>
              <a:rPr lang="de-DE" sz="1400" b="1" dirty="0" err="1">
                <a:solidFill>
                  <a:srgbClr val="5AB88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author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</a:t>
            </a:r>
            <a:r>
              <a:rPr lang="de-DE" sz="1400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endParaRPr lang="de-DE" sz="1400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324574" y="2958353"/>
            <a:ext cx="3757781" cy="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6042355" y="2087613"/>
            <a:ext cx="2040000" cy="135234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C0F799C-4963-8346-94E2-D3FC4C88ADBE}"/>
              </a:ext>
            </a:extLst>
          </p:cNvPr>
          <p:cNvCxnSpPr>
            <a:cxnSpLocks/>
          </p:cNvCxnSpPr>
          <p:nvPr/>
        </p:nvCxnSpPr>
        <p:spPr>
          <a:xfrm>
            <a:off x="5410593" y="5014913"/>
            <a:ext cx="2723757" cy="817027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4648F30D-CB11-394E-BFBC-30F916C4AA7E}"/>
              </a:ext>
            </a:extLst>
          </p:cNvPr>
          <p:cNvCxnSpPr>
            <a:cxnSpLocks/>
          </p:cNvCxnSpPr>
          <p:nvPr/>
        </p:nvCxnSpPr>
        <p:spPr>
          <a:xfrm flipV="1">
            <a:off x="6386986" y="4431226"/>
            <a:ext cx="1695369" cy="31051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hteck 28">
            <a:extLst>
              <a:ext uri="{FF2B5EF4-FFF2-40B4-BE49-F238E27FC236}">
                <a16:creationId xmlns:a16="http://schemas.microsoft.com/office/drawing/2014/main" id="{6207DAA7-0968-4949-BDB2-DB01CB131E02}"/>
              </a:ext>
            </a:extLst>
          </p:cNvPr>
          <p:cNvSpPr/>
          <p:nvPr/>
        </p:nvSpPr>
        <p:spPr>
          <a:xfrm>
            <a:off x="8270542" y="1666045"/>
            <a:ext cx="740153" cy="251655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CE466241-C7CA-4F49-A88F-FAF16CC02D88}"/>
              </a:ext>
            </a:extLst>
          </p:cNvPr>
          <p:cNvSpPr/>
          <p:nvPr/>
        </p:nvSpPr>
        <p:spPr>
          <a:xfrm>
            <a:off x="8270542" y="2849672"/>
            <a:ext cx="740153" cy="108682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89FCEA5-BBC2-C54F-9C81-364C569D6D20}"/>
              </a:ext>
            </a:extLst>
          </p:cNvPr>
          <p:cNvSpPr/>
          <p:nvPr/>
        </p:nvSpPr>
        <p:spPr>
          <a:xfrm>
            <a:off x="8270541" y="4283486"/>
            <a:ext cx="740153" cy="108683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97451E1A-A4A3-F347-9A03-4A7AA0819A16}"/>
              </a:ext>
            </a:extLst>
          </p:cNvPr>
          <p:cNvSpPr/>
          <p:nvPr/>
        </p:nvSpPr>
        <p:spPr>
          <a:xfrm>
            <a:off x="8265301" y="5671923"/>
            <a:ext cx="740153" cy="10868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286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6458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D503242-657A-8646-9EBA-74449138C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9" y="895461"/>
            <a:ext cx="1515749" cy="575295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3</a:t>
            </a: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EDC947DF-2B72-CB49-9C90-D00AA216A026}"/>
              </a:ext>
            </a:extLst>
          </p:cNvPr>
          <p:cNvSpPr txBox="1"/>
          <p:nvPr/>
        </p:nvSpPr>
        <p:spPr>
          <a:xfrm>
            <a:off x="129160" y="4401752"/>
            <a:ext cx="436201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"S3")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street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city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r>
              <a:rPr lang="de-DE" sz="12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A186999-3106-3342-9FE4-5F267793A4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39282"/>
          <a:stretch/>
        </p:blipFill>
        <p:spPr>
          <a:xfrm>
            <a:off x="2871455" y="2742877"/>
            <a:ext cx="3900077" cy="2724685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4070350" y="1680244"/>
            <a:ext cx="4030158" cy="260324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60621E6A-16E0-644E-899B-B2ED98DA84A6}"/>
              </a:ext>
            </a:extLst>
          </p:cNvPr>
          <p:cNvCxnSpPr>
            <a:cxnSpLocks/>
          </p:cNvCxnSpPr>
          <p:nvPr/>
        </p:nvCxnSpPr>
        <p:spPr>
          <a:xfrm flipV="1">
            <a:off x="5397500" y="3022900"/>
            <a:ext cx="2703008" cy="1260586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D64D41AE-ED99-2545-A662-91C0A38C053E}"/>
              </a:ext>
            </a:extLst>
          </p:cNvPr>
          <p:cNvSpPr/>
          <p:nvPr/>
        </p:nvSpPr>
        <p:spPr>
          <a:xfrm>
            <a:off x="8265301" y="3058520"/>
            <a:ext cx="740153" cy="347989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899D4575-37AC-8345-AF51-E4588F816188}"/>
              </a:ext>
            </a:extLst>
          </p:cNvPr>
          <p:cNvSpPr/>
          <p:nvPr/>
        </p:nvSpPr>
        <p:spPr>
          <a:xfrm>
            <a:off x="8270541" y="4283486"/>
            <a:ext cx="740153" cy="530509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098D255-088D-7247-9C12-352FC175E9F1}"/>
              </a:ext>
            </a:extLst>
          </p:cNvPr>
          <p:cNvSpPr/>
          <p:nvPr/>
        </p:nvSpPr>
        <p:spPr>
          <a:xfrm>
            <a:off x="8265301" y="5671922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F76AFC15-741A-D64F-8E7B-0BFD3420BCC9}"/>
              </a:ext>
            </a:extLst>
          </p:cNvPr>
          <p:cNvSpPr/>
          <p:nvPr/>
        </p:nvSpPr>
        <p:spPr>
          <a:xfrm>
            <a:off x="8301548" y="1501245"/>
            <a:ext cx="740153" cy="104080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EEBD3701-A853-2745-A865-74FBA9BDC7C7}"/>
              </a:ext>
            </a:extLst>
          </p:cNvPr>
          <p:cNvSpPr/>
          <p:nvPr/>
        </p:nvSpPr>
        <p:spPr>
          <a:xfrm>
            <a:off x="8335510" y="4105220"/>
            <a:ext cx="740153" cy="97462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0B707AAF-A5AD-9F42-AE59-C9AE76A20B7B}"/>
              </a:ext>
            </a:extLst>
          </p:cNvPr>
          <p:cNvSpPr/>
          <p:nvPr/>
        </p:nvSpPr>
        <p:spPr>
          <a:xfrm>
            <a:off x="8335509" y="5535915"/>
            <a:ext cx="740153" cy="97462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275D3FB-1FEC-724D-AE8C-DEDCA74D34E8}"/>
              </a:ext>
            </a:extLst>
          </p:cNvPr>
          <p:cNvSpPr/>
          <p:nvPr/>
        </p:nvSpPr>
        <p:spPr>
          <a:xfrm>
            <a:off x="651097" y="6085785"/>
            <a:ext cx="889657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b="1" i="1" dirty="0">
                <a:solidFill>
                  <a:srgbClr val="9E60B8"/>
                </a:solidFill>
                <a:latin typeface="Source Sans Pro SemiBold" panose="020B0503030403020204" pitchFamily="34" charset="0"/>
              </a:rPr>
              <a:t>Abgefragt werden Daten, nicht Endpunkte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😈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21488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REST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REST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0294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954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</p:txBody>
      </p:sp>
    </p:spTree>
    <p:extLst>
      <p:ext uri="{BB962C8B-B14F-4D97-AF65-F5344CB8AC3E}">
        <p14:creationId xmlns:p14="http://schemas.microsoft.com/office/powerpoint/2010/main" val="2022623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Hintergrund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 Beer </a:t>
            </a:r>
            <a:r>
              <a:rPr lang="de-DE" dirty="0" err="1"/>
              <a:t>Advisor</a:t>
            </a:r>
            <a:endParaRPr lang="de-DE" dirty="0"/>
          </a:p>
        </p:txBody>
      </p:sp>
      <p:pic>
        <p:nvPicPr>
          <p:cNvPr id="6" name="Grafik 5" descr="Ein Bild, das Screenshot, Monitor, Uhr, Computer enthält.&#10;&#10;Automatisch generierte Beschreibung">
            <a:extLst>
              <a:ext uri="{FF2B5EF4-FFF2-40B4-BE49-F238E27FC236}">
                <a16:creationId xmlns:a16="http://schemas.microsoft.com/office/drawing/2014/main" id="{8BEFA0B4-D8BD-0044-BA2B-810D5B2BD7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88" y="2394487"/>
            <a:ext cx="9071006" cy="292917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8DA50DF-AE93-A04E-83E5-5C75398EDBFE}"/>
              </a:ext>
            </a:extLst>
          </p:cNvPr>
          <p:cNvSpPr txBox="1"/>
          <p:nvPr/>
        </p:nvSpPr>
        <p:spPr>
          <a:xfrm>
            <a:off x="5979381" y="1645920"/>
            <a:ext cx="36820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erst später, wenn überhaupt auf User</a:t>
            </a:r>
          </a:p>
          <a:p>
            <a:r>
              <a:rPr lang="de-DE" dirty="0">
                <a:solidFill>
                  <a:srgbClr val="FF0000"/>
                </a:solidFill>
              </a:rPr>
              <a:t>Service zugegriffen wird</a:t>
            </a:r>
          </a:p>
        </p:txBody>
      </p:sp>
    </p:spTree>
    <p:extLst>
      <p:ext uri="{BB962C8B-B14F-4D97-AF65-F5344CB8AC3E}">
        <p14:creationId xmlns:p14="http://schemas.microsoft.com/office/powerpoint/2010/main" val="42163004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1B10C2-3E58-0B48-BF67-CE60F610D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76DE69F-BB19-5A49-A208-27199A2F3CAA}"/>
              </a:ext>
            </a:extLst>
          </p:cNvPr>
          <p:cNvSpPr txBox="1"/>
          <p:nvPr/>
        </p:nvSpPr>
        <p:spPr>
          <a:xfrm>
            <a:off x="1629013" y="1874712"/>
            <a:ext cx="664797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>
                <a:latin typeface="Source Code Pro Medium" panose="020B0509030403020204" pitchFamily="49" charset="0"/>
                <a:ea typeface="Source Code Pro Medium" panose="020B0509030403020204" pitchFamily="49" charset="0"/>
                <a:hlinkClick r:id="rId2"/>
              </a:rPr>
              <a:t>https://www.menti.com</a:t>
            </a:r>
            <a:endParaRPr lang="de-DE" sz="40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4000" dirty="0"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 algn="ctr"/>
            <a:endParaRPr lang="de-DE" sz="28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pPr algn="ctr"/>
            <a:r>
              <a:rPr lang="de-DE" sz="28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Code:</a:t>
            </a:r>
          </a:p>
          <a:p>
            <a:pPr algn="ctr"/>
            <a:r>
              <a:rPr lang="de-DE" sz="4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38 42 76 47</a:t>
            </a:r>
            <a:endParaRPr lang="de-DE" sz="40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D9D4294-E997-9544-B5F6-DED38DE21633}"/>
              </a:ext>
            </a:extLst>
          </p:cNvPr>
          <p:cNvSpPr txBox="1"/>
          <p:nvPr/>
        </p:nvSpPr>
        <p:spPr>
          <a:xfrm>
            <a:off x="0" y="-64280"/>
            <a:ext cx="9906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4000" b="1" dirty="0">
              <a:latin typeface="Montserrat" pitchFamily="2" charset="77"/>
              <a:ea typeface="Source Code Pro Medium" panose="020B0509030403020204" pitchFamily="49" charset="0"/>
            </a:endParaRPr>
          </a:p>
          <a:p>
            <a:pPr algn="ctr"/>
            <a:r>
              <a:rPr lang="de-DE" sz="4000" b="1" dirty="0">
                <a:solidFill>
                  <a:srgbClr val="025249"/>
                </a:solidFill>
                <a:latin typeface="Montserrat" pitchFamily="2" charset="77"/>
                <a:ea typeface="Source Code Pro Medium" panose="020B0509030403020204" pitchFamily="49" charset="0"/>
              </a:rPr>
              <a:t>Kurze Umfrage...</a:t>
            </a:r>
          </a:p>
          <a:p>
            <a:endParaRPr lang="de-DE" sz="4000" b="1" dirty="0">
              <a:latin typeface="Montserrat" pitchFamily="2" charset="77"/>
              <a:ea typeface="Source Code Pro Medium" panose="020B0509030403020204" pitchFamily="49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FC0087F-6C60-5C4F-A9DE-6B055901AF65}"/>
              </a:ext>
            </a:extLst>
          </p:cNvPr>
          <p:cNvSpPr txBox="1"/>
          <p:nvPr/>
        </p:nvSpPr>
        <p:spPr>
          <a:xfrm>
            <a:off x="0" y="5053901"/>
            <a:ext cx="990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rgbClr val="EF7D1D"/>
                </a:solidFill>
                <a:latin typeface="Montserrat" pitchFamily="2" charset="77"/>
                <a:ea typeface="Source Code Pro Medium" panose="020B0509030403020204" pitchFamily="49" charset="0"/>
              </a:rPr>
              <a:t>Die Website bitte im Browser bis zum Ende der Session offen lassen!</a:t>
            </a:r>
          </a:p>
        </p:txBody>
      </p:sp>
    </p:spTree>
    <p:extLst>
      <p:ext uri="{BB962C8B-B14F-4D97-AF65-F5344CB8AC3E}">
        <p14:creationId xmlns:p14="http://schemas.microsoft.com/office/powerpoint/2010/main" val="14391673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33" y="2113045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171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müssen alle Felder explizit angegeben werden (kein * möglich)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Fragmente erlauben wiederverwendbare "Sub-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71A3E9A-0DB0-DF48-B2CA-8EADC09CE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281"/>
          <a:stretch/>
        </p:blipFill>
        <p:spPr>
          <a:xfrm>
            <a:off x="2567354" y="2765083"/>
            <a:ext cx="4281854" cy="195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1256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Fragments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Fragments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müssen alle Felder explizit angegeben werden (kein * möglich)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Fragmente erlauben wiederverwendbare "Sub-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71A3E9A-0DB0-DF48-B2CA-8EADC09CE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354" y="2765083"/>
            <a:ext cx="4281854" cy="3710940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98C1B299-6D57-C64C-97F0-F2A521381EB7}"/>
              </a:ext>
            </a:extLst>
          </p:cNvPr>
          <p:cNvSpPr/>
          <p:nvPr/>
        </p:nvSpPr>
        <p:spPr>
          <a:xfrm>
            <a:off x="3068515" y="5468815"/>
            <a:ext cx="2655277" cy="211016"/>
          </a:xfrm>
          <a:prstGeom prst="rect">
            <a:avLst/>
          </a:prstGeom>
          <a:noFill/>
          <a:ln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>
                <a:solidFill>
                  <a:srgbClr val="EF7D1D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4468266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Status Codes spielen keine Rolle!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890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in der Anwendung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62BCF9-94CA-5040-9EDF-D80DF713E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30D04-E16B-AE4B-93A4-E301941AB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 Grundlagen: wieso, weshalb, warum</a:t>
            </a:r>
          </a:p>
          <a:p>
            <a:pPr marL="457200" indent="-457200" algn="ctr">
              <a:buFont typeface="+mj-lt"/>
              <a:buAutoNum type="arabicPeriod"/>
            </a:pPr>
            <a:endParaRPr lang="de-DE" dirty="0">
              <a:solidFill>
                <a:srgbClr val="025249"/>
              </a:solidFill>
            </a:endParaRPr>
          </a:p>
          <a:p>
            <a:pPr marL="457200" indent="-457200" algn="ctr">
              <a:buFont typeface="+mj-lt"/>
              <a:buAutoNum type="arabicPeriod"/>
            </a:pPr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 für Java-Anwendungen</a:t>
            </a:r>
          </a:p>
          <a:p>
            <a:pPr algn="ctr"/>
            <a:r>
              <a:rPr lang="de-DE" b="0" dirty="0">
                <a:solidFill>
                  <a:srgbClr val="025249"/>
                </a:solidFill>
              </a:rPr>
              <a:t>API implementieren</a:t>
            </a:r>
          </a:p>
          <a:p>
            <a:pPr algn="ctr"/>
            <a:r>
              <a:rPr lang="de-DE" b="0" dirty="0">
                <a:solidFill>
                  <a:srgbClr val="025249"/>
                </a:solidFill>
              </a:rPr>
              <a:t>Optimierung</a:t>
            </a: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endParaRPr lang="de-DE" dirty="0">
              <a:solidFill>
                <a:srgbClr val="025249"/>
              </a:solidFill>
            </a:endParaRPr>
          </a:p>
          <a:p>
            <a:pPr marL="0" indent="0" algn="ctr">
              <a:buNone/>
            </a:pPr>
            <a:r>
              <a:rPr lang="de-DE" dirty="0"/>
              <a:t>Jederzeit: Fragen, Diskussionen und Feedback! </a:t>
            </a:r>
          </a:p>
        </p:txBody>
      </p:sp>
    </p:spTree>
    <p:extLst>
      <p:ext uri="{BB962C8B-B14F-4D97-AF65-F5344CB8AC3E}">
        <p14:creationId xmlns:p14="http://schemas.microsoft.com/office/powerpoint/2010/main" val="388986414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Übung: Arbeiten mit GraphQL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281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ausführen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den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BeerAdvisor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läuft unter ... (siehe Chat)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Öffne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melde dich mit einem der angezeigten User an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Führe ein paar GraphQL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aus, zum Beispiel: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Lese alle Biere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Erzeuge ein Rating für ein bestehendes Bier</a:t>
            </a:r>
          </a:p>
          <a:p>
            <a:pPr marL="1257300" lvl="2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userId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musst Du die ID verwenden, die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oben links neben dem Usernamen angezeigt wird (U...)</a:t>
            </a:r>
          </a:p>
          <a:p>
            <a:pPr marL="1257300" lvl="2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7427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6258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89279" y="2187709"/>
            <a:ext cx="8927444" cy="357020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13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11300" b="1" dirty="0"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Grundlagen</a:t>
            </a:r>
            <a:endParaRPr lang="de-DE" sz="2000" b="1" dirty="0">
              <a:solidFill>
                <a:srgbClr val="B5890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r>
              <a:rPr lang="de-DE" sz="4000" u="sng" dirty="0">
                <a:solidFill>
                  <a:srgbClr val="9E60B8"/>
                </a:solidFill>
              </a:rPr>
              <a:t>Teil 1</a:t>
            </a:r>
          </a:p>
        </p:txBody>
      </p:sp>
    </p:spTree>
    <p:extLst>
      <p:ext uri="{BB962C8B-B14F-4D97-AF65-F5344CB8AC3E}">
        <p14:creationId xmlns:p14="http://schemas.microsoft.com/office/powerpoint/2010/main" val="319945576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053720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20F03547-1169-AA45-931A-436E5B3B853E}"/>
              </a:ext>
            </a:extLst>
          </p:cNvPr>
          <p:cNvSpPr/>
          <p:nvPr/>
        </p:nvSpPr>
        <p:spPr>
          <a:xfrm>
            <a:off x="369394" y="251984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C9A44EC-785B-4C44-BA82-476B94FD465C}"/>
              </a:ext>
            </a:extLst>
          </p:cNvPr>
          <p:cNvCxnSpPr>
            <a:cxnSpLocks/>
          </p:cNvCxnSpPr>
          <p:nvPr/>
        </p:nvCxnSpPr>
        <p:spPr>
          <a:xfrm flipH="1">
            <a:off x="1659988" y="2699412"/>
            <a:ext cx="123795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1CBD8A61-CB18-B740-9F64-B0AB6118C29F}"/>
              </a:ext>
            </a:extLst>
          </p:cNvPr>
          <p:cNvCxnSpPr>
            <a:cxnSpLocks/>
          </p:cNvCxnSpPr>
          <p:nvPr/>
        </p:nvCxnSpPr>
        <p:spPr>
          <a:xfrm flipH="1">
            <a:off x="1704821" y="2519848"/>
            <a:ext cx="1237956" cy="17956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40050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48768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BC6049-58C4-6046-B5AF-F5E258A7ED8B}"/>
              </a:ext>
            </a:extLst>
          </p:cNvPr>
          <p:cNvSpPr/>
          <p:nvPr/>
        </p:nvSpPr>
        <p:spPr>
          <a:xfrm>
            <a:off x="331294" y="4413973"/>
            <a:ext cx="29230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(für komplexe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Argumente)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7F0AE11D-624B-5C4C-BF5D-B5DE6AE44C2E}"/>
              </a:ext>
            </a:extLst>
          </p:cNvPr>
          <p:cNvCxnSpPr>
            <a:cxnSpLocks/>
          </p:cNvCxnSpPr>
          <p:nvPr/>
        </p:nvCxnSpPr>
        <p:spPr>
          <a:xfrm flipH="1">
            <a:off x="1689100" y="4593537"/>
            <a:ext cx="117074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E55FE117-C2A9-B14A-8AEA-471E9C5C8566}"/>
              </a:ext>
            </a:extLst>
          </p:cNvPr>
          <p:cNvCxnSpPr>
            <a:cxnSpLocks/>
          </p:cNvCxnSpPr>
          <p:nvPr/>
        </p:nvCxnSpPr>
        <p:spPr>
          <a:xfrm flipV="1">
            <a:off x="4673600" y="3959364"/>
            <a:ext cx="1905000" cy="454609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01467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57881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597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105771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3437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</a:t>
            </a:r>
            <a:r>
              <a:rPr lang="de-DE" dirty="0" err="1"/>
              <a:t>WeiterEntwicklung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Nur eine Version: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werden immer explizit abgefragt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Es können "ohne Schaden" neue Felder hinzugefügt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Alte Felder können '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' werden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Verwendung der Felder kann einzeln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getrackt</a:t>
            </a: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3915694"/>
            <a:ext cx="629022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  <a:endParaRPr lang="de-DE" dirty="0">
              <a:solidFill>
                <a:srgbClr val="931621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getBeerById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Beer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23EFF2B-C089-1141-8C64-305CBAD1F493}"/>
              </a:ext>
            </a:extLst>
          </p:cNvPr>
          <p:cNvSpPr/>
          <p:nvPr/>
        </p:nvSpPr>
        <p:spPr>
          <a:xfrm>
            <a:off x="305894" y="451302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2022B05F-309E-4442-8368-3680F008ABEB}"/>
              </a:ext>
            </a:extLst>
          </p:cNvPr>
          <p:cNvCxnSpPr>
            <a:cxnSpLocks/>
          </p:cNvCxnSpPr>
          <p:nvPr/>
        </p:nvCxnSpPr>
        <p:spPr>
          <a:xfrm flipH="1">
            <a:off x="1413609" y="4702750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8336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"Beer")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314444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"Price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73223397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198086" y="2636022"/>
            <a:ext cx="5509842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(für Java)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etc.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1003367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etc.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1333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Grundsätzliche Optionen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graphl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das erste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Framework für Java (2015!)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Low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API, kein Support für Server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Verschiede Abstraktionen existieren dafür, insb.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endParaRPr lang="de-DE" sz="2400" b="1" dirty="0">
              <a:solidFill>
                <a:srgbClr val="025249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5731497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4892510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4888742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4892509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39778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4053523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4558802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ECE29EF-C8A0-4E4E-BC62-3843626ECB47}"/>
              </a:ext>
            </a:extLst>
          </p:cNvPr>
          <p:cNvSpPr/>
          <p:nvPr/>
        </p:nvSpPr>
        <p:spPr>
          <a:xfrm>
            <a:off x="2845376" y="4204691"/>
            <a:ext cx="164981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Spring/Spring Boot-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endParaRPr lang="de-DE" sz="1050" dirty="0"/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C986F2CB-8C8B-BB47-9CE2-79AE4D8993CC}"/>
              </a:ext>
            </a:extLst>
          </p:cNvPr>
          <p:cNvCxnSpPr>
            <a:cxnSpLocks/>
          </p:cNvCxnSpPr>
          <p:nvPr/>
        </p:nvCxnSpPr>
        <p:spPr>
          <a:xfrm flipH="1">
            <a:off x="2378838" y="4326441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CA2DC7C0-69D5-9D44-9A22-9EAD338BED4A}"/>
              </a:ext>
            </a:extLst>
          </p:cNvPr>
          <p:cNvCxnSpPr>
            <a:cxnSpLocks/>
          </p:cNvCxnSpPr>
          <p:nvPr/>
        </p:nvCxnSpPr>
        <p:spPr>
          <a:xfrm>
            <a:off x="3492629" y="4480330"/>
            <a:ext cx="0" cy="29156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D98E82CD-30C3-4848-80DA-06006785AFC9}"/>
              </a:ext>
            </a:extLst>
          </p:cNvPr>
          <p:cNvCxnSpPr>
            <a:cxnSpLocks/>
          </p:cNvCxnSpPr>
          <p:nvPr/>
        </p:nvCxnSpPr>
        <p:spPr>
          <a:xfrm>
            <a:off x="4371680" y="4480330"/>
            <a:ext cx="554894" cy="348713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C1190E03-1C4C-4743-B67B-1CE3AE99D8A3}"/>
              </a:ext>
            </a:extLst>
          </p:cNvPr>
          <p:cNvSpPr/>
          <p:nvPr/>
        </p:nvSpPr>
        <p:spPr>
          <a:xfrm>
            <a:off x="6735453" y="5731497"/>
            <a:ext cx="2734011" cy="509047"/>
          </a:xfrm>
          <a:prstGeom prst="rect">
            <a:avLst/>
          </a:prstGeom>
          <a:solidFill>
            <a:srgbClr val="5493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MicroProfile</a:t>
            </a:r>
            <a:r>
              <a:rPr lang="de-DE" dirty="0">
                <a:solidFill>
                  <a:srgbClr val="025249"/>
                </a:solidFill>
              </a:rPr>
              <a:t> GraphQL</a:t>
            </a:r>
          </a:p>
        </p:txBody>
      </p:sp>
    </p:spTree>
    <p:extLst>
      <p:ext uri="{BB962C8B-B14F-4D97-AF65-F5344CB8AC3E}">
        <p14:creationId xmlns:p14="http://schemas.microsoft.com/office/powerpoint/2010/main" val="109695293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106117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C861A9C-02B9-CE49-BA9D-ECB8E3058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3810" y="1076834"/>
            <a:ext cx="6012739" cy="5359181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00F7B5E-0DC8-5541-B2CB-D089CE9397D5}"/>
              </a:ext>
            </a:extLst>
          </p:cNvPr>
          <p:cNvSpPr/>
          <p:nvPr/>
        </p:nvSpPr>
        <p:spPr>
          <a:xfrm>
            <a:off x="1896757" y="6429178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-java/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discussions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/2591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4CFBA31-0398-2E46-90E9-485677741E83}"/>
              </a:ext>
            </a:extLst>
          </p:cNvPr>
          <p:cNvSpPr/>
          <p:nvPr/>
        </p:nvSpPr>
        <p:spPr>
          <a:xfrm>
            <a:off x="5530504" y="1260830"/>
            <a:ext cx="15302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Helvetica Neue" panose="02000503000000020004" pitchFamily="2" charset="0"/>
              </a:rPr>
              <a:t>(18.10.2021)</a:t>
            </a:r>
          </a:p>
        </p:txBody>
      </p:sp>
    </p:spTree>
    <p:extLst>
      <p:ext uri="{BB962C8B-B14F-4D97-AF65-F5344CB8AC3E}">
        <p14:creationId xmlns:p14="http://schemas.microsoft.com/office/powerpoint/2010/main" val="249372331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 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https://www.graphql-java.com/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Abhängigkeiten auf weitere Libraries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Keine Server-Infrastruktur (unabhängig von Spring und JEE)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„Nur“ Ausführung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ist sehr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23570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mit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Unsere Aufgaben in der Entwicklung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der API festlegen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verfolgt „schema-first“-Ansatz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215066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Server mit </a:t>
            </a:r>
            <a:r>
              <a:rPr lang="de-DE" dirty="0" err="1"/>
              <a:t>graphql</a:t>
            </a:r>
            <a:r>
              <a:rPr lang="de-DE" dirty="0"/>
              <a:t>-java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272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Unsere Aufgaben in der Entwicklung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der API festlegen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verfolgt „schema-first“-Ansatz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implementieren, die die angefragten Daten ermitteln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Dieser Teil unterscheidet sich von den Frameworks, die auf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3158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Schritt 1: 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bereits gesehen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25251" y="211839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5264123" y="2118391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21047049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4" name="Rechteck 3"/>
          <p:cNvSpPr/>
          <p:nvPr/>
        </p:nvSpPr>
        <p:spPr>
          <a:xfrm>
            <a:off x="1967203" y="3096437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A **Beer** will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rated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with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**Ratings**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# The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unique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this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...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CAA0C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"""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Get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a Beer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its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ID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or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null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not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"""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kann Zeilenweise mit # hinzugefügt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Blockweise mit """, darin sogar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Markdown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möglich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158445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492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Sonst: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578295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6266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Wert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Wird von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-java für jedes Feld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Sonst: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Interface: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E61E8C7-BF8E-EF43-99D2-DFE9A197F9B0}"/>
              </a:ext>
            </a:extLst>
          </p:cNvPr>
          <p:cNvSpPr/>
          <p:nvPr/>
        </p:nvSpPr>
        <p:spPr>
          <a:xfrm>
            <a:off x="1648416" y="5598127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501908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C4E293-252C-8649-B8A0-86FD060F4447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beantworten: Data </a:t>
            </a:r>
            <a:r>
              <a:rPr lang="de-DE" dirty="0" err="1"/>
              <a:t>FEtcher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645886" y="444861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4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645886" y="3571272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200" y="2479358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203199" y="3540744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448619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5269816" y="3376330"/>
            <a:ext cx="418238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645886" y="2459065"/>
            <a:ext cx="3547524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40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40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EC4E293-252C-8649-B8A0-86FD060F4447}"/>
              </a:ext>
            </a:extLst>
          </p:cNvPr>
          <p:cNvSpPr txBox="1"/>
          <p:nvPr/>
        </p:nvSpPr>
        <p:spPr>
          <a:xfrm>
            <a:off x="203200" y="1026060"/>
            <a:ext cx="8407400" cy="11864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Ein einfaches Root-Feld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71634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implementieren, aber Daten dürfen verändert werden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implementieren, aber Daten dürfen verändert werden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2104121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wie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 implementieren, aber Daten dürfen verändert werden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319882" y="1992053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319882" y="4134793"/>
            <a:ext cx="8112229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203199" y="2012346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203199" y="4168282"/>
            <a:ext cx="24426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319882" y="3059668"/>
            <a:ext cx="6124403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9746958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56B03A4-9C86-E94A-B8FD-23198BFA6A35}"/>
              </a:ext>
            </a:extLst>
          </p:cNvPr>
          <p:cNvSpPr/>
          <p:nvPr/>
        </p:nvSpPr>
        <p:spPr>
          <a:xfrm>
            <a:off x="480336" y="5093275"/>
            <a:ext cx="1641337" cy="267501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6" name="Grafik 35">
            <a:extLst>
              <a:ext uri="{FF2B5EF4-FFF2-40B4-BE49-F238E27FC236}">
                <a16:creationId xmlns:a16="http://schemas.microsoft.com/office/drawing/2014/main" id="{502B76BB-CA92-1444-BCF2-A43F1B7EC6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216"/>
          <a:stretch/>
        </p:blipFill>
        <p:spPr>
          <a:xfrm>
            <a:off x="3272571" y="3361159"/>
            <a:ext cx="6143816" cy="199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091886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alle anderen Felder wird ein </a:t>
            </a:r>
            <a:r>
              <a:rPr lang="de-DE" sz="2000" b="0" dirty="0" err="1">
                <a:solidFill>
                  <a:srgbClr val="9E60B8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per Default verwendet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Der </a:t>
            </a:r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verwendet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35A2C11-D893-4640-BC24-BA004D458EA8}"/>
              </a:ext>
            </a:extLst>
          </p:cNvPr>
          <p:cNvSpPr/>
          <p:nvPr/>
        </p:nvSpPr>
        <p:spPr>
          <a:xfrm>
            <a:off x="639727" y="5362413"/>
            <a:ext cx="937403" cy="267501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8C17693-5BED-EC4D-826A-A5EB9A0D8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1" y="3361159"/>
            <a:ext cx="6143816" cy="2994138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0A18AC10-5C5F-2E4B-B314-D339E181E5C6}"/>
              </a:ext>
            </a:extLst>
          </p:cNvPr>
          <p:cNvSpPr/>
          <p:nvPr/>
        </p:nvSpPr>
        <p:spPr>
          <a:xfrm>
            <a:off x="6644287" y="3739353"/>
            <a:ext cx="777593" cy="146847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D4B610B2-1357-DC4D-856A-39EFAA0C9A6B}"/>
              </a:ext>
            </a:extLst>
          </p:cNvPr>
          <p:cNvSpPr/>
          <p:nvPr/>
        </p:nvSpPr>
        <p:spPr>
          <a:xfrm>
            <a:off x="7086247" y="6048213"/>
            <a:ext cx="777593" cy="146847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708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-java-talk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Root-Felder </a:t>
            </a:r>
            <a:r>
              <a:rPr lang="de-DE" sz="2000" b="0" i="1" dirty="0">
                <a:solidFill>
                  <a:srgbClr val="36544F"/>
                </a:solidFill>
              </a:rPr>
              <a:t>müssen</a:t>
            </a:r>
            <a:r>
              <a:rPr lang="de-DE" sz="2000" b="0" dirty="0">
                <a:solidFill>
                  <a:srgbClr val="36544F"/>
                </a:solidFill>
              </a:rPr>
              <a:t>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implementiert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Für alle anderen Felder wird ein </a:t>
            </a:r>
            <a:r>
              <a:rPr lang="de-DE" sz="2000" b="0" dirty="0" err="1">
                <a:solidFill>
                  <a:srgbClr val="9E60B8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per Default verwendet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Der </a:t>
            </a:r>
            <a:r>
              <a:rPr lang="de-DE" sz="2000" b="0" dirty="0" err="1">
                <a:solidFill>
                  <a:srgbClr val="36544F"/>
                </a:solidFill>
              </a:rPr>
              <a:t>PropertyDataFetcher</a:t>
            </a:r>
            <a:r>
              <a:rPr lang="de-DE" sz="2000" b="0" dirty="0">
                <a:solidFill>
                  <a:srgbClr val="36544F"/>
                </a:solidFill>
              </a:rPr>
              <a:t> verwendet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pPr lvl="1"/>
            <a:r>
              <a:rPr lang="de-DE" sz="2000" b="1" i="1" dirty="0">
                <a:solidFill>
                  <a:srgbClr val="36544F"/>
                </a:solidFill>
              </a:rPr>
              <a:t>es werden nie Daten zurückgeliefert, die nicht im Schema definiert sind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23" name="Rechteck 22">
            <a:extLst>
              <a:ext uri="{FF2B5EF4-FFF2-40B4-BE49-F238E27FC236}">
                <a16:creationId xmlns:a16="http://schemas.microsoft.com/office/drawing/2014/main" id="{51737A1B-438F-5B45-BCC4-63849A77EA03}"/>
              </a:ext>
            </a:extLst>
          </p:cNvPr>
          <p:cNvSpPr/>
          <p:nvPr/>
        </p:nvSpPr>
        <p:spPr>
          <a:xfrm>
            <a:off x="489613" y="5093276"/>
            <a:ext cx="264622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FF00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primaryKey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35A2C11-D893-4640-BC24-BA004D458EA8}"/>
              </a:ext>
            </a:extLst>
          </p:cNvPr>
          <p:cNvSpPr/>
          <p:nvPr/>
        </p:nvSpPr>
        <p:spPr>
          <a:xfrm>
            <a:off x="1400960" y="5370802"/>
            <a:ext cx="1157681" cy="224655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8C17693-5BED-EC4D-826A-A5EB9A0D8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8245"/>
          <a:stretch/>
        </p:blipFill>
        <p:spPr>
          <a:xfrm>
            <a:off x="3272571" y="3361159"/>
            <a:ext cx="6143816" cy="95078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94C1486-A2CE-0E4E-90C5-5B258F623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2571" y="3361159"/>
            <a:ext cx="6143816" cy="2994138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3EBBA2E4-3D56-0645-A396-5AD4D5199303}"/>
              </a:ext>
            </a:extLst>
          </p:cNvPr>
          <p:cNvSpPr/>
          <p:nvPr/>
        </p:nvSpPr>
        <p:spPr>
          <a:xfrm>
            <a:off x="6457990" y="3923665"/>
            <a:ext cx="1157681" cy="224655"/>
          </a:xfrm>
          <a:prstGeom prst="rect">
            <a:avLst/>
          </a:prstGeom>
          <a:noFill/>
          <a:ln w="22225">
            <a:solidFill>
              <a:srgbClr val="EB544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7FF28FDF-F304-3341-8E58-363C9D46DCB4}"/>
              </a:ext>
            </a:extLst>
          </p:cNvPr>
          <p:cNvSpPr/>
          <p:nvPr/>
        </p:nvSpPr>
        <p:spPr>
          <a:xfrm>
            <a:off x="3339548" y="4311941"/>
            <a:ext cx="5899868" cy="2128616"/>
          </a:xfrm>
          <a:prstGeom prst="rect">
            <a:avLst/>
          </a:prstGeom>
          <a:solidFill>
            <a:srgbClr val="D4EBEA">
              <a:alpha val="5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A53DFB2-982E-A146-9821-8AAD4CC4DBF4}"/>
              </a:ext>
            </a:extLst>
          </p:cNvPr>
          <p:cNvCxnSpPr>
            <a:cxnSpLocks/>
          </p:cNvCxnSpPr>
          <p:nvPr/>
        </p:nvCxnSpPr>
        <p:spPr>
          <a:xfrm>
            <a:off x="3162577" y="4512833"/>
            <a:ext cx="6076839" cy="1778239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13C680AF-0389-6B45-A4C5-80A13092482F}"/>
              </a:ext>
            </a:extLst>
          </p:cNvPr>
          <p:cNvCxnSpPr>
            <a:cxnSpLocks/>
          </p:cNvCxnSpPr>
          <p:nvPr/>
        </p:nvCxnSpPr>
        <p:spPr>
          <a:xfrm flipV="1">
            <a:off x="3162577" y="4965192"/>
            <a:ext cx="5350487" cy="978408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245FC990-2137-EF46-BCFF-0685ACD9999D}"/>
              </a:ext>
            </a:extLst>
          </p:cNvPr>
          <p:cNvSpPr txBox="1"/>
          <p:nvPr/>
        </p:nvSpPr>
        <p:spPr>
          <a:xfrm>
            <a:off x="5013519" y="5737889"/>
            <a:ext cx="2023311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EB544F"/>
                </a:solidFill>
                <a:latin typeface="Source Sans Pro" panose="020B0503030403020204" pitchFamily="34" charset="0"/>
              </a:rPr>
              <a:t>Ungültiger Query!</a:t>
            </a:r>
          </a:p>
        </p:txBody>
      </p:sp>
    </p:spTree>
    <p:extLst>
      <p:ext uri="{BB962C8B-B14F-4D97-AF65-F5344CB8AC3E}">
        <p14:creationId xmlns:p14="http://schemas.microsoft.com/office/powerpoint/2010/main" val="3450791714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Problem: Feld existiert gar nicht am </a:t>
            </a:r>
            <a:r>
              <a:rPr lang="de-DE" sz="2000" b="0" dirty="0" err="1">
                <a:solidFill>
                  <a:srgbClr val="36544F"/>
                </a:solidFill>
              </a:rPr>
              <a:t>Pojo</a:t>
            </a:r>
            <a:endParaRPr lang="de-DE" sz="2000" b="0" i="1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728E3C6-A512-3D45-88C9-76F52AD3E6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698"/>
          <a:stretch/>
        </p:blipFill>
        <p:spPr>
          <a:xfrm>
            <a:off x="2964836" y="2326810"/>
            <a:ext cx="4981360" cy="2167919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B21AC51-68AE-CA4B-A4A8-B9CB399BA34E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888D769-5455-F74C-AD3C-EECAA4CFEB8F}"/>
              </a:ext>
            </a:extLst>
          </p:cNvPr>
          <p:cNvSpPr/>
          <p:nvPr/>
        </p:nvSpPr>
        <p:spPr>
          <a:xfrm rot="21028335">
            <a:off x="5213584" y="2863836"/>
            <a:ext cx="1555866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71684601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Eigene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können </a:t>
            </a:r>
            <a:r>
              <a:rPr lang="de-DE" sz="2000" b="0" i="1" dirty="0">
                <a:solidFill>
                  <a:srgbClr val="36544F"/>
                </a:solidFill>
              </a:rPr>
              <a:t>pro Feld </a:t>
            </a:r>
            <a:r>
              <a:rPr lang="de-DE" sz="2000" b="0" dirty="0">
                <a:solidFill>
                  <a:srgbClr val="36544F"/>
                </a:solidFill>
              </a:rPr>
              <a:t>festgelegt werden</a:t>
            </a:r>
          </a:p>
          <a:p>
            <a:r>
              <a:rPr lang="de-DE" sz="2000" b="0" i="1" dirty="0" err="1">
                <a:solidFill>
                  <a:srgbClr val="36544F"/>
                </a:solidFill>
              </a:rPr>
              <a:t>DataFetcher</a:t>
            </a:r>
            <a:r>
              <a:rPr lang="de-DE" sz="2000" b="0" i="1" dirty="0">
                <a:solidFill>
                  <a:srgbClr val="36544F"/>
                </a:solidFill>
              </a:rPr>
              <a:t> wird nur ausgeführt, wenn Feld auch im Query abgefragt wird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733E25F-7F47-1342-84F2-199744FC0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27DB9E25-3039-7E4B-8F9F-5DB614A81931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804075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2351070" y="4923999"/>
            <a:ext cx="669290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A4DA6CF-D73D-AE48-A3C5-BC570EA3A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6103F8D-2E2D-B743-9F49-239F1588F0DD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CA127A6C-724F-C14C-95E4-E2620936CA0A}"/>
              </a:ext>
            </a:extLst>
          </p:cNvPr>
          <p:cNvSpPr txBox="1">
            <a:spLocks/>
          </p:cNvSpPr>
          <p:nvPr/>
        </p:nvSpPr>
        <p:spPr>
          <a:xfrm>
            <a:off x="203199" y="1034936"/>
            <a:ext cx="949960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nicht-Root-Felder funktionieren wie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Root-Felder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Sie erhalten das Eltern-Element als "Source"-Property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606912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</a:t>
            </a:r>
            <a:r>
              <a:rPr lang="de-DE" dirty="0" err="1"/>
              <a:t>ermittLUNG</a:t>
            </a:r>
            <a:r>
              <a:rPr lang="de-DE" dirty="0"/>
              <a:t> zur Laufzeit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2351070" y="4923999"/>
            <a:ext cx="66929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A4DA6CF-D73D-AE48-A3C5-BC570EA3A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4836" y="2326810"/>
            <a:ext cx="6510446" cy="242762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6103F8D-2E2D-B743-9F49-239F1588F0DD}"/>
              </a:ext>
            </a:extLst>
          </p:cNvPr>
          <p:cNvSpPr/>
          <p:nvPr/>
        </p:nvSpPr>
        <p:spPr>
          <a:xfrm>
            <a:off x="318610" y="3540622"/>
            <a:ext cx="264622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"B1")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4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address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CA127A6C-724F-C14C-95E4-E2620936CA0A}"/>
              </a:ext>
            </a:extLst>
          </p:cNvPr>
          <p:cNvSpPr txBox="1">
            <a:spLocks/>
          </p:cNvSpPr>
          <p:nvPr/>
        </p:nvSpPr>
        <p:spPr>
          <a:xfrm>
            <a:off x="203199" y="1034936"/>
            <a:ext cx="9499600" cy="53292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de-DE" sz="2400" b="1" kern="1200">
                <a:solidFill>
                  <a:srgbClr val="EF7D1D"/>
                </a:solidFill>
                <a:latin typeface="Source Sans Pro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de-DE" sz="2400" kern="1200" dirty="0">
                <a:solidFill>
                  <a:srgbClr val="36544F"/>
                </a:solidFill>
                <a:latin typeface="Source Sans Pro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DataFetcher</a:t>
            </a:r>
            <a:r>
              <a:rPr lang="de-DE" dirty="0"/>
              <a:t> für </a:t>
            </a:r>
            <a:r>
              <a:rPr lang="de-DE" i="1" dirty="0"/>
              <a:t>beliebige </a:t>
            </a:r>
            <a:r>
              <a:rPr lang="de-DE" dirty="0"/>
              <a:t>Felder</a:t>
            </a:r>
          </a:p>
          <a:p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nicht-Root-Felder funktionieren wie </a:t>
            </a:r>
            <a:r>
              <a:rPr lang="de-DE" sz="2000" b="0" dirty="0" err="1">
                <a:solidFill>
                  <a:srgbClr val="36544F"/>
                </a:solidFill>
              </a:rPr>
              <a:t>DataFetcher</a:t>
            </a:r>
            <a:r>
              <a:rPr lang="de-DE" sz="2000" b="0" dirty="0">
                <a:solidFill>
                  <a:srgbClr val="36544F"/>
                </a:solidFill>
              </a:rPr>
              <a:t> für Root-Felder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Sie erhalten das Eltern-Element als "Source"-Property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39067418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59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410518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678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Zur Ausführung eines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wird eine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-java)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benötigt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Diese verbindet u.a. das Schema mit 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wird ein Query als String zur Ausführung übergeben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25F2E97C-208A-924C-9940-DC40E8E49287}"/>
              </a:ext>
            </a:extLst>
          </p:cNvPr>
          <p:cNvSpPr txBox="1"/>
          <p:nvPr/>
        </p:nvSpPr>
        <p:spPr>
          <a:xfrm>
            <a:off x="1373251" y="3584178"/>
            <a:ext cx="6690282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...;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execute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("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{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name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price</a:t>
            </a:r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} }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json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result.toSpecification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435047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Ausführung von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306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 enthält keine Anbindung an eine Server-Umgebung (Servlet, Spring), dazu muss man zusätzliche Frameworks nehmen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Grundsätzlich: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Server nimmt Query aus HTTP-Request entgegen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führt mit der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-Instanz den Query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liefert das Ergebnis in spezifizierter Form zurück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4431535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</p:spTree>
    <p:extLst>
      <p:ext uri="{BB962C8B-B14F-4D97-AF65-F5344CB8AC3E}">
        <p14:creationId xmlns:p14="http://schemas.microsoft.com/office/powerpoint/2010/main" val="365644321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493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verfolgen dieselbe Idee: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werden nicht selbst implementiert, es gibt Abstraktionen dafür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Unter der Haube werden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verwendet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Zuweisung von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 Schema erfolgt automatisch und nicht manuell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BE590931-0869-E545-A709-D527764FE6A9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24" name="Abgerundetes Rechteck 23">
            <a:extLst>
              <a:ext uri="{FF2B5EF4-FFF2-40B4-BE49-F238E27FC236}">
                <a16:creationId xmlns:a16="http://schemas.microsoft.com/office/drawing/2014/main" id="{35AF3D03-8D44-6E43-9FED-480BD4CD8EDE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2621118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90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-java-tools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8172E07A-24A0-2846-88F1-33215DA9DCBB}"/>
              </a:ext>
            </a:extLst>
          </p:cNvPr>
          <p:cNvSpPr/>
          <p:nvPr/>
        </p:nvSpPr>
        <p:spPr>
          <a:xfrm>
            <a:off x="2709075" y="5143923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79B0BA7D-6E31-A44D-BC53-848208525ECA}"/>
              </a:ext>
            </a:extLst>
          </p:cNvPr>
          <p:cNvCxnSpPr>
            <a:cxnSpLocks/>
          </p:cNvCxnSpPr>
          <p:nvPr/>
        </p:nvCxnSpPr>
        <p:spPr>
          <a:xfrm flipH="1">
            <a:off x="2242537" y="5265673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bgerundetes Rechteck 36">
            <a:extLst>
              <a:ext uri="{FF2B5EF4-FFF2-40B4-BE49-F238E27FC236}">
                <a16:creationId xmlns:a16="http://schemas.microsoft.com/office/drawing/2014/main" id="{23E640EB-4D77-2E4A-9A26-0C825154BC9C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9714972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Higher </a:t>
            </a:r>
            <a:r>
              <a:rPr lang="de-DE" dirty="0" err="1"/>
              <a:t>level</a:t>
            </a:r>
            <a:r>
              <a:rPr lang="de-DE" dirty="0"/>
              <a:t> Frameworks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828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aufbauend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ist nicht Spring/JEE-Abhängig, aber es gibt Adapter dafür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Netflix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DGS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 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spring-</a:t>
            </a:r>
            <a:r>
              <a:rPr lang="de-DE" sz="2000" b="1" dirty="0" err="1">
                <a:solidFill>
                  <a:srgbClr val="025249"/>
                </a:solidFill>
                <a:latin typeface="Source Sans Pro SemiBold" panose="020B0503030403020204" pitchFamily="34" charset="0"/>
              </a:rPr>
              <a:t>graphql</a:t>
            </a:r>
            <a:r>
              <a:rPr lang="de-DE" sz="2000" b="1" dirty="0">
                <a:solidFill>
                  <a:srgbClr val="025249"/>
                </a:solidFill>
                <a:latin typeface="Source Sans Pro SemiBold" panose="020B0503030403020204" pitchFamily="34" charset="0"/>
              </a:rPr>
              <a:t>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sehen sehr ähnlich aus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Beide sind für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8C3D87E-2BC3-F745-BA68-51EF86A7016F}"/>
              </a:ext>
            </a:extLst>
          </p:cNvPr>
          <p:cNvSpPr/>
          <p:nvPr/>
        </p:nvSpPr>
        <p:spPr>
          <a:xfrm>
            <a:off x="476052" y="6173111"/>
            <a:ext cx="5934175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DFA4EE0-7C11-CE46-B8EF-AF268C989FCC}"/>
              </a:ext>
            </a:extLst>
          </p:cNvPr>
          <p:cNvSpPr/>
          <p:nvPr/>
        </p:nvSpPr>
        <p:spPr>
          <a:xfrm>
            <a:off x="476053" y="5334124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DF4C3EA2-39A8-2340-8223-92694B8781B9}"/>
              </a:ext>
            </a:extLst>
          </p:cNvPr>
          <p:cNvSpPr/>
          <p:nvPr/>
        </p:nvSpPr>
        <p:spPr>
          <a:xfrm>
            <a:off x="1404594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A949827E-13EE-F74A-B625-439B787787FC}"/>
              </a:ext>
            </a:extLst>
          </p:cNvPr>
          <p:cNvSpPr/>
          <p:nvPr/>
        </p:nvSpPr>
        <p:spPr>
          <a:xfrm>
            <a:off x="2514597" y="5330356"/>
            <a:ext cx="185708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netflix-dgs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E7E1DDB-4BE8-8B4C-BB21-970406D1F662}"/>
              </a:ext>
            </a:extLst>
          </p:cNvPr>
          <p:cNvSpPr/>
          <p:nvPr/>
        </p:nvSpPr>
        <p:spPr>
          <a:xfrm>
            <a:off x="4553145" y="5334123"/>
            <a:ext cx="1857082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10" name="Pfeil nach unten 9">
            <a:extLst>
              <a:ext uri="{FF2B5EF4-FFF2-40B4-BE49-F238E27FC236}">
                <a16:creationId xmlns:a16="http://schemas.microsoft.com/office/drawing/2014/main" id="{913AA472-7BEC-6947-8521-7866468778AE}"/>
              </a:ext>
            </a:extLst>
          </p:cNvPr>
          <p:cNvSpPr/>
          <p:nvPr/>
        </p:nvSpPr>
        <p:spPr>
          <a:xfrm>
            <a:off x="3443138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 nach unten 10">
            <a:extLst>
              <a:ext uri="{FF2B5EF4-FFF2-40B4-BE49-F238E27FC236}">
                <a16:creationId xmlns:a16="http://schemas.microsoft.com/office/drawing/2014/main" id="{54784506-C88A-7342-B0F6-997AB179B30F}"/>
              </a:ext>
            </a:extLst>
          </p:cNvPr>
          <p:cNvSpPr/>
          <p:nvPr/>
        </p:nvSpPr>
        <p:spPr>
          <a:xfrm>
            <a:off x="5484830" y="5839403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08911627-D650-D041-A792-0A93B12A55EB}"/>
              </a:ext>
            </a:extLst>
          </p:cNvPr>
          <p:cNvSpPr/>
          <p:nvPr/>
        </p:nvSpPr>
        <p:spPr>
          <a:xfrm>
            <a:off x="476053" y="3664161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-spring-boot</a:t>
            </a:r>
          </a:p>
        </p:txBody>
      </p:sp>
      <p:sp>
        <p:nvSpPr>
          <p:cNvPr id="14" name="Pfeil nach unten 13">
            <a:extLst>
              <a:ext uri="{FF2B5EF4-FFF2-40B4-BE49-F238E27FC236}">
                <a16:creationId xmlns:a16="http://schemas.microsoft.com/office/drawing/2014/main" id="{968F95E9-473A-B24E-B403-960F6FB89E41}"/>
              </a:ext>
            </a:extLst>
          </p:cNvPr>
          <p:cNvSpPr/>
          <p:nvPr/>
        </p:nvSpPr>
        <p:spPr>
          <a:xfrm>
            <a:off x="1413460" y="5000416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Abgerundetes Rechteck 8">
            <a:extLst>
              <a:ext uri="{FF2B5EF4-FFF2-40B4-BE49-F238E27FC236}">
                <a16:creationId xmlns:a16="http://schemas.microsoft.com/office/drawing/2014/main" id="{CAFD3F82-D7D7-C641-82EF-484E08CEB7C5}"/>
              </a:ext>
            </a:extLst>
          </p:cNvPr>
          <p:cNvSpPr/>
          <p:nvPr/>
        </p:nvSpPr>
        <p:spPr>
          <a:xfrm>
            <a:off x="5740750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7/2021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52A435CB-31C0-A742-9EDD-0A66399A163F}"/>
              </a:ext>
            </a:extLst>
          </p:cNvPr>
          <p:cNvSpPr/>
          <p:nvPr/>
        </p:nvSpPr>
        <p:spPr>
          <a:xfrm>
            <a:off x="6842729" y="5143929"/>
            <a:ext cx="1726755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Erstes open-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Release</a:t>
            </a:r>
            <a:endParaRPr lang="de-DE" sz="1050" dirty="0"/>
          </a:p>
        </p:txBody>
      </p: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1F7CE2DA-3726-8543-BB72-49FD2E5E0589}"/>
              </a:ext>
            </a:extLst>
          </p:cNvPr>
          <p:cNvCxnSpPr>
            <a:cxnSpLocks/>
          </p:cNvCxnSpPr>
          <p:nvPr/>
        </p:nvCxnSpPr>
        <p:spPr>
          <a:xfrm flipH="1">
            <a:off x="6376191" y="5265679"/>
            <a:ext cx="515031" cy="0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hteck 25">
            <a:extLst>
              <a:ext uri="{FF2B5EF4-FFF2-40B4-BE49-F238E27FC236}">
                <a16:creationId xmlns:a16="http://schemas.microsoft.com/office/drawing/2014/main" id="{8054E649-A24F-144C-BE3A-80618DFB804C}"/>
              </a:ext>
            </a:extLst>
          </p:cNvPr>
          <p:cNvSpPr/>
          <p:nvPr/>
        </p:nvSpPr>
        <p:spPr>
          <a:xfrm>
            <a:off x="476052" y="4491369"/>
            <a:ext cx="1857080" cy="50904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rgbClr val="025249"/>
                </a:solidFill>
              </a:rPr>
              <a:t>graphql</a:t>
            </a:r>
            <a:r>
              <a:rPr lang="de-DE" sz="1600" dirty="0">
                <a:solidFill>
                  <a:srgbClr val="025249"/>
                </a:solidFill>
              </a:rPr>
              <a:t>-java-</a:t>
            </a:r>
            <a:r>
              <a:rPr lang="de-DE" sz="1600" dirty="0" err="1">
                <a:solidFill>
                  <a:srgbClr val="025249"/>
                </a:solidFill>
              </a:rPr>
              <a:t>servlet</a:t>
            </a:r>
            <a:endParaRPr lang="de-DE" sz="1600" dirty="0">
              <a:solidFill>
                <a:srgbClr val="025249"/>
              </a:solidFill>
            </a:endParaRPr>
          </a:p>
        </p:txBody>
      </p:sp>
      <p:sp>
        <p:nvSpPr>
          <p:cNvPr id="27" name="Pfeil nach unten 26">
            <a:extLst>
              <a:ext uri="{FF2B5EF4-FFF2-40B4-BE49-F238E27FC236}">
                <a16:creationId xmlns:a16="http://schemas.microsoft.com/office/drawing/2014/main" id="{6AA9954E-3D02-1046-8E70-2B4677DE95ED}"/>
              </a:ext>
            </a:extLst>
          </p:cNvPr>
          <p:cNvSpPr/>
          <p:nvPr/>
        </p:nvSpPr>
        <p:spPr>
          <a:xfrm>
            <a:off x="1413460" y="4163948"/>
            <a:ext cx="81249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Abgerundetes Rechteck 27">
            <a:extLst>
              <a:ext uri="{FF2B5EF4-FFF2-40B4-BE49-F238E27FC236}">
                <a16:creationId xmlns:a16="http://schemas.microsoft.com/office/drawing/2014/main" id="{7B4BCFBD-9E78-9446-AC75-97D24BFF54A0}"/>
              </a:ext>
            </a:extLst>
          </p:cNvPr>
          <p:cNvSpPr/>
          <p:nvPr/>
        </p:nvSpPr>
        <p:spPr>
          <a:xfrm>
            <a:off x="3643547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2/2021</a:t>
            </a:r>
          </a:p>
        </p:txBody>
      </p:sp>
      <p:sp>
        <p:nvSpPr>
          <p:cNvPr id="29" name="Abgerundetes Rechteck 28">
            <a:extLst>
              <a:ext uri="{FF2B5EF4-FFF2-40B4-BE49-F238E27FC236}">
                <a16:creationId xmlns:a16="http://schemas.microsoft.com/office/drawing/2014/main" id="{81EC787A-14B4-BC42-BA78-B09D575EAE32}"/>
              </a:ext>
            </a:extLst>
          </p:cNvPr>
          <p:cNvSpPr/>
          <p:nvPr/>
        </p:nvSpPr>
        <p:spPr>
          <a:xfrm>
            <a:off x="1646732" y="5206936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2017</a:t>
            </a:r>
          </a:p>
        </p:txBody>
      </p:sp>
      <p:sp>
        <p:nvSpPr>
          <p:cNvPr id="30" name="Abgerundetes Rechteck 29">
            <a:extLst>
              <a:ext uri="{FF2B5EF4-FFF2-40B4-BE49-F238E27FC236}">
                <a16:creationId xmlns:a16="http://schemas.microsoft.com/office/drawing/2014/main" id="{49CE15CC-2C4D-CB47-A1AC-726A73F95F07}"/>
              </a:ext>
            </a:extLst>
          </p:cNvPr>
          <p:cNvSpPr/>
          <p:nvPr/>
        </p:nvSpPr>
        <p:spPr>
          <a:xfrm>
            <a:off x="5703477" y="6077658"/>
            <a:ext cx="587086" cy="190903"/>
          </a:xfrm>
          <a:prstGeom prst="roundRect">
            <a:avLst/>
          </a:prstGeom>
          <a:solidFill>
            <a:srgbClr val="417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rgbClr val="D4EBE9"/>
                </a:solidFill>
              </a:rPr>
              <a:t>2015</a:t>
            </a:r>
          </a:p>
        </p:txBody>
      </p:sp>
    </p:spTree>
    <p:extLst>
      <p:ext uri="{BB962C8B-B14F-4D97-AF65-F5344CB8AC3E}">
        <p14:creationId xmlns:p14="http://schemas.microsoft.com/office/powerpoint/2010/main" val="385938942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6767922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POJOs implementiert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gewohntem Programmiermodell aus anderen Technologien (z.B. JPA)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A18DAB3-1F03-C641-824F-27A80E6F6B5D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2112FB7-42E8-6948-A139-B91AE3A5E79B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-java-tools</a:t>
            </a: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5C299E00-1C79-9F45-ADE5-FDB168629359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23590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Root-Field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814402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Argumente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V="1">
            <a:off x="1772239" y="3874416"/>
            <a:ext cx="1432874" cy="81070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 flipV="1">
            <a:off x="2507530" y="4685122"/>
            <a:ext cx="697583" cy="169682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7858576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 und Input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Komplexe Argumente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Input Typen) werden als POJO-Instanzen 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-Methode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4070169" y="2868231"/>
            <a:ext cx="8901859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E1AB64C-7158-D445-8C10-DF1B2709A3C5}"/>
              </a:ext>
            </a:extLst>
          </p:cNvPr>
          <p:cNvSpPr/>
          <p:nvPr/>
        </p:nvSpPr>
        <p:spPr>
          <a:xfrm>
            <a:off x="341408" y="48565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DACE892-6CB4-F64F-AD78-ED78E5EAD7BC}"/>
              </a:ext>
            </a:extLst>
          </p:cNvPr>
          <p:cNvSpPr/>
          <p:nvPr/>
        </p:nvSpPr>
        <p:spPr>
          <a:xfrm>
            <a:off x="341409" y="2951593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3593537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Felder, die nicht auf Root-Typen definiert sind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Eltern-Element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getSource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-java) wird als Methoden-Parameter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2D3F94-2E12-DD4B-BB71-3B39D628D63D}"/>
              </a:ext>
            </a:extLst>
          </p:cNvPr>
          <p:cNvSpPr/>
          <p:nvPr/>
        </p:nvSpPr>
        <p:spPr>
          <a:xfrm>
            <a:off x="587829" y="2370203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&lt;Beer&gt;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03436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-java-tools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F7428E8-D9D0-BE48-A8F3-BB5E4901C471}"/>
              </a:ext>
            </a:extLst>
          </p:cNvPr>
          <p:cNvSpPr txBox="1"/>
          <p:nvPr/>
        </p:nvSpPr>
        <p:spPr>
          <a:xfrm>
            <a:off x="203200" y="1026060"/>
            <a:ext cx="9286488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Bonus: Validierung beim Start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überprüft die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beim Start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fehlen oder fehlerhaft implementiert sind, wird ein Fehler geworfen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also erhöhte Sicherheit, dass die Anwendung auch funktioniert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E6031B5-88FA-6142-A971-95DB7187C5A9}"/>
              </a:ext>
            </a:extLst>
          </p:cNvPr>
          <p:cNvSpPr txBox="1"/>
          <p:nvPr/>
        </p:nvSpPr>
        <p:spPr>
          <a:xfrm>
            <a:off x="220717" y="3200630"/>
            <a:ext cx="948208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Caused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graphql.kickstart.tools.resolver.FieldResolverError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found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defined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in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unknown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&gt;:136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any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following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signatures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in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priority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nh.graphql.beeradvisor.graphql.resolver.BeerResolver.getShops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nh.graphql.beeradvisor.graphql.resolver.BeerResolver.shops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nh.graphql.beeradvisor.domain.Beer.getShops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nh.graphql.beeradvisor.domain.Beer.shops</a:t>
            </a:r>
            <a:endParaRPr lang="de-DE" sz="12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	at graphql.kickstart.tools.resolver.FieldResolverScanner.missingFieldResolver(...)</a:t>
            </a:r>
          </a:p>
        </p:txBody>
      </p:sp>
    </p:spTree>
    <p:extLst>
      <p:ext uri="{BB962C8B-B14F-4D97-AF65-F5344CB8AC3E}">
        <p14:creationId xmlns:p14="http://schemas.microsoft.com/office/powerpoint/2010/main" val="347964535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7569200" cy="6931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https://docs.spring.io/spring-graphql/docs/current-SNAPSHOT/reference/html/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Noch im Beta-Status (aktuell M3), erste Version erst im Juli veröffentlicht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A86D4DB3-8290-D64D-B866-2A0BA2007181}"/>
              </a:ext>
            </a:extLst>
          </p:cNvPr>
          <p:cNvSpPr/>
          <p:nvPr/>
        </p:nvSpPr>
        <p:spPr>
          <a:xfrm>
            <a:off x="7169083" y="2059757"/>
            <a:ext cx="2262433" cy="509047"/>
          </a:xfrm>
          <a:prstGeom prst="rect">
            <a:avLst/>
          </a:prstGeom>
          <a:solidFill>
            <a:srgbClr val="57B9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rgbClr val="025249"/>
                </a:solidFill>
              </a:rPr>
              <a:t>graphql</a:t>
            </a:r>
            <a:r>
              <a:rPr lang="de-DE" dirty="0">
                <a:solidFill>
                  <a:srgbClr val="025249"/>
                </a:solidFill>
              </a:rPr>
              <a:t>-java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7CAE57D-2DD9-9148-9FB0-85FB23B98DBD}"/>
              </a:ext>
            </a:extLst>
          </p:cNvPr>
          <p:cNvSpPr/>
          <p:nvPr/>
        </p:nvSpPr>
        <p:spPr>
          <a:xfrm>
            <a:off x="7169083" y="1220770"/>
            <a:ext cx="2262433" cy="509047"/>
          </a:xfrm>
          <a:prstGeom prst="rect">
            <a:avLst/>
          </a:prstGeom>
          <a:solidFill>
            <a:srgbClr val="D6A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025249"/>
                </a:solidFill>
              </a:rPr>
              <a:t>spring-</a:t>
            </a:r>
            <a:r>
              <a:rPr lang="de-DE" dirty="0" err="1">
                <a:solidFill>
                  <a:srgbClr val="025249"/>
                </a:solidFill>
              </a:rPr>
              <a:t>graphql</a:t>
            </a:r>
            <a:endParaRPr lang="de-DE" dirty="0">
              <a:solidFill>
                <a:srgbClr val="025249"/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86075F22-5AA9-F14C-9FC2-F7DDC37C3CB8}"/>
              </a:ext>
            </a:extLst>
          </p:cNvPr>
          <p:cNvSpPr/>
          <p:nvPr/>
        </p:nvSpPr>
        <p:spPr>
          <a:xfrm>
            <a:off x="8300299" y="1726049"/>
            <a:ext cx="98983" cy="333708"/>
          </a:xfrm>
          <a:prstGeom prst="downArrow">
            <a:avLst/>
          </a:prstGeom>
          <a:solidFill>
            <a:srgbClr val="0252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spring-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9037</Words>
  <Application>Microsoft Macintosh PowerPoint</Application>
  <PresentationFormat>A4-Papier (210 x 297 mm)</PresentationFormat>
  <Paragraphs>1873</Paragraphs>
  <Slides>153</Slides>
  <Notes>16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153</vt:i4>
      </vt:variant>
    </vt:vector>
  </HeadingPairs>
  <TitlesOfParts>
    <vt:vector size="166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API Summit 2021 | 22. November 2021, Online | @nilshartmann</vt:lpstr>
      <vt:lpstr>https://nilshartmann.net</vt:lpstr>
      <vt:lpstr>PowerPoint-Präsentation</vt:lpstr>
      <vt:lpstr>Agenda</vt:lpstr>
      <vt:lpstr>Teil 1</vt:lpstr>
      <vt:lpstr>PowerPoint-Präsentation</vt:lpstr>
      <vt:lpstr>GraphQL</vt:lpstr>
      <vt:lpstr>Source: https://github.com/nilshartmann/graphql-java-talk</vt:lpstr>
      <vt:lpstr>http://localhost:9000</vt:lpstr>
      <vt:lpstr>PowerPoint-Präsentation</vt:lpstr>
      <vt:lpstr>PowerPoint-Präsentation</vt:lpstr>
      <vt:lpstr>BeerAdvisor Domaine</vt:lpstr>
      <vt:lpstr>BeerAdvisor Domaine</vt:lpstr>
      <vt:lpstr>Abfragen mit REST</vt:lpstr>
      <vt:lpstr>Abfragen mit REST</vt:lpstr>
      <vt:lpstr>Abfragen mit REST</vt:lpstr>
      <vt:lpstr>Abfragen mit REST</vt:lpstr>
      <vt:lpstr>GraphQL Queries</vt:lpstr>
      <vt:lpstr>GraphQL Queries</vt:lpstr>
      <vt:lpstr>GraphQL Queries</vt:lpstr>
      <vt:lpstr>GraphQL Queries</vt:lpstr>
      <vt:lpstr>REST APIs</vt:lpstr>
      <vt:lpstr>GraphQL APIs</vt:lpstr>
      <vt:lpstr>GraphQL APIs</vt:lpstr>
      <vt:lpstr>Daten Quellen</vt:lpstr>
      <vt:lpstr>Hintergrund</vt:lpstr>
      <vt:lpstr>Teil 1: Abfragen und Schema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query Language: Fragments</vt:lpstr>
      <vt:lpstr>query Language: Fragments</vt:lpstr>
      <vt:lpstr>Queries ausführen</vt:lpstr>
      <vt:lpstr>Queries ausführen</vt:lpstr>
      <vt:lpstr>Queries ausführen</vt:lpstr>
      <vt:lpstr>Übung: Arbeiten mit GraphQL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Schema WeiterEntwicklung</vt:lpstr>
      <vt:lpstr>Schema WeiterEntwicklung</vt:lpstr>
      <vt:lpstr>GraphQL Schema</vt:lpstr>
      <vt:lpstr>Teil 2: Runtime-Umgebung (AKA: Eure Anwendung)</vt:lpstr>
      <vt:lpstr>GraphQL für Java Anwendungen</vt:lpstr>
      <vt:lpstr>GraphQL für Java Anwendungen</vt:lpstr>
      <vt:lpstr>GraphQL für Java Anwendungen</vt:lpstr>
      <vt:lpstr>GraphQL für Java Anwendungen</vt:lpstr>
      <vt:lpstr>GraphQL für Java Anwendungen</vt:lpstr>
      <vt:lpstr>GraphQL für Java Anwendungen</vt:lpstr>
      <vt:lpstr>GraphQL Server mit graphql-java</vt:lpstr>
      <vt:lpstr>GraphQL Server mit graphql-java</vt:lpstr>
      <vt:lpstr>GraphQL für Java-Anwendungen</vt:lpstr>
      <vt:lpstr>GraphQL für Java-Anwendungen</vt:lpstr>
      <vt:lpstr>Query beantworten: Data FEtcher</vt:lpstr>
      <vt:lpstr>Query beantworten: Data FEtcher</vt:lpstr>
      <vt:lpstr>Query beantworten: Data FEtcher</vt:lpstr>
      <vt:lpstr>Query beantworten: Data FEtcher</vt:lpstr>
      <vt:lpstr>Query beantworten: Data FEtcher</vt:lpstr>
      <vt:lpstr>Query beantworten: Data FEtcher</vt:lpstr>
      <vt:lpstr>DataFetcher</vt:lpstr>
      <vt:lpstr>DataFetcher</vt:lpstr>
      <vt:lpstr>DataFetcher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Daten ermittLUNG zur Laufzeit</vt:lpstr>
      <vt:lpstr>Ausführung von Queries</vt:lpstr>
      <vt:lpstr>Ausführung von Queries</vt:lpstr>
      <vt:lpstr>Ausführung von Queries</vt:lpstr>
      <vt:lpstr>Higher level Frameworks</vt:lpstr>
      <vt:lpstr>Higher level Frameworks</vt:lpstr>
      <vt:lpstr>Higher level Frameworks</vt:lpstr>
      <vt:lpstr>Higher level Frameworks</vt:lpstr>
      <vt:lpstr>graphql-java-tools</vt:lpstr>
      <vt:lpstr>graphql-java-tools</vt:lpstr>
      <vt:lpstr>graphql-java-tools</vt:lpstr>
      <vt:lpstr>graphql-java-tools</vt:lpstr>
      <vt:lpstr>graphql-java-tools</vt:lpstr>
      <vt:lpstr>graphql-java-tools</vt:lpstr>
      <vt:lpstr>spring-graphql</vt:lpstr>
      <vt:lpstr>spring-graphql</vt:lpstr>
      <vt:lpstr>spring-graphql</vt:lpstr>
      <vt:lpstr>spring-graphql</vt:lpstr>
      <vt:lpstr>Netflix DGS</vt:lpstr>
      <vt:lpstr>Netflix DGS</vt:lpstr>
      <vt:lpstr>Netflix DGS</vt:lpstr>
      <vt:lpstr>MicroProfile GraphQL</vt:lpstr>
      <vt:lpstr>MicroProfile GraphQL</vt:lpstr>
      <vt:lpstr>MicroProfile GraphQL</vt:lpstr>
      <vt:lpstr>GraphQL für Java Anwendungen</vt:lpstr>
      <vt:lpstr>GraphQL für Java Anwendungen</vt:lpstr>
      <vt:lpstr>GraphQL für Java Anwendungen</vt:lpstr>
      <vt:lpstr>Review</vt:lpstr>
      <vt:lpstr>Schema Design</vt:lpstr>
      <vt:lpstr>Schema Design</vt:lpstr>
      <vt:lpstr>Schema Design</vt:lpstr>
      <vt:lpstr>Schema Design</vt:lpstr>
      <vt:lpstr>Paginierung</vt:lpstr>
      <vt:lpstr>Paginierung</vt:lpstr>
      <vt:lpstr>Paginierung</vt:lpstr>
      <vt:lpstr>Security</vt:lpstr>
      <vt:lpstr>Security</vt:lpstr>
      <vt:lpstr>Security</vt:lpstr>
      <vt:lpstr>Security</vt:lpstr>
      <vt:lpstr>Error Handling</vt:lpstr>
      <vt:lpstr>Error Handling</vt:lpstr>
      <vt:lpstr>Implementierung</vt:lpstr>
      <vt:lpstr>Exkurs: Optimierungen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GraphQL – Heilsbringer oder Teufelszeug?</vt:lpstr>
      <vt:lpstr>PowerPoint-Präsentation</vt:lpstr>
      <vt:lpstr>GraphQL</vt:lpstr>
      <vt:lpstr>Ausblick</vt:lpstr>
      <vt:lpstr>GraphQL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908</cp:revision>
  <cp:lastPrinted>2019-09-04T14:57:49Z</cp:lastPrinted>
  <dcterms:created xsi:type="dcterms:W3CDTF">2016-03-28T15:59:53Z</dcterms:created>
  <dcterms:modified xsi:type="dcterms:W3CDTF">2021-11-22T19:22:19Z</dcterms:modified>
</cp:coreProperties>
</file>

<file path=docProps/thumbnail.jpeg>
</file>